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Lst>
  <p:sldIdLst>
    <p:sldId id="257" r:id="rId2"/>
    <p:sldId id="258" r:id="rId3"/>
    <p:sldId id="291" r:id="rId4"/>
    <p:sldId id="259" r:id="rId5"/>
    <p:sldId id="260" r:id="rId6"/>
    <p:sldId id="261" r:id="rId7"/>
    <p:sldId id="262" r:id="rId8"/>
    <p:sldId id="263" r:id="rId9"/>
    <p:sldId id="264" r:id="rId10"/>
    <p:sldId id="265" r:id="rId11"/>
    <p:sldId id="295" r:id="rId12"/>
    <p:sldId id="292" r:id="rId13"/>
    <p:sldId id="290" r:id="rId14"/>
    <p:sldId id="294" r:id="rId15"/>
    <p:sldId id="266" r:id="rId16"/>
    <p:sldId id="267" r:id="rId17"/>
    <p:sldId id="268" r:id="rId18"/>
    <p:sldId id="269" r:id="rId19"/>
    <p:sldId id="270" r:id="rId20"/>
    <p:sldId id="272" r:id="rId21"/>
    <p:sldId id="300" r:id="rId22"/>
    <p:sldId id="301" r:id="rId23"/>
    <p:sldId id="275" r:id="rId24"/>
    <p:sldId id="276" r:id="rId25"/>
    <p:sldId id="278" r:id="rId26"/>
    <p:sldId id="279" r:id="rId27"/>
    <p:sldId id="299" r:id="rId28"/>
    <p:sldId id="296" r:id="rId29"/>
    <p:sldId id="298" r:id="rId30"/>
    <p:sldId id="285" r:id="rId31"/>
    <p:sldId id="286"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6E3743-3D76-48DC-A51B-43522626CC6E}" v="114" dt="2023-03-14T18:16:40.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DCA2BE-AA80-43E9-9F75-F559FAF91118}"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593F2BE3-7659-4FD3-AB8E-5A5C29F37EF5}">
      <dgm:prSet/>
      <dgm:spPr/>
      <dgm:t>
        <a:bodyPr/>
        <a:lstStyle/>
        <a:p>
          <a:pPr>
            <a:lnSpc>
              <a:spcPct val="100000"/>
            </a:lnSpc>
            <a:defRPr cap="all"/>
          </a:pPr>
          <a:r>
            <a:rPr lang="en-US" b="0" i="0" baseline="0"/>
            <a:t>The Act: Mass. General Laws, Chapter 131, Section 40</a:t>
          </a:r>
          <a:endParaRPr lang="en-US"/>
        </a:p>
      </dgm:t>
    </dgm:pt>
    <dgm:pt modelId="{DCBC1144-C923-4F5A-BB26-B16F5255D2C2}" type="parTrans" cxnId="{9D506352-9756-4866-9FAD-D77FBAA3F1F2}">
      <dgm:prSet/>
      <dgm:spPr/>
      <dgm:t>
        <a:bodyPr/>
        <a:lstStyle/>
        <a:p>
          <a:endParaRPr lang="en-US"/>
        </a:p>
      </dgm:t>
    </dgm:pt>
    <dgm:pt modelId="{9EC8F2CA-AB61-44B7-BEA3-B58A4A9A940C}" type="sibTrans" cxnId="{9D506352-9756-4866-9FAD-D77FBAA3F1F2}">
      <dgm:prSet/>
      <dgm:spPr/>
      <dgm:t>
        <a:bodyPr/>
        <a:lstStyle/>
        <a:p>
          <a:endParaRPr lang="en-US"/>
        </a:p>
      </dgm:t>
    </dgm:pt>
    <dgm:pt modelId="{F9F1AB1E-56DC-40DF-9DB0-FE986500490E}">
      <dgm:prSet/>
      <dgm:spPr/>
      <dgm:t>
        <a:bodyPr/>
        <a:lstStyle/>
        <a:p>
          <a:pPr>
            <a:lnSpc>
              <a:spcPct val="100000"/>
            </a:lnSpc>
            <a:defRPr cap="all"/>
          </a:pPr>
          <a:r>
            <a:rPr lang="en-US" b="0" i="0" baseline="0"/>
            <a:t>The Regulations: 310 CMR 10.00</a:t>
          </a:r>
          <a:endParaRPr lang="en-US"/>
        </a:p>
      </dgm:t>
    </dgm:pt>
    <dgm:pt modelId="{C6E01AA0-4797-44A9-A2F0-D8468CFAF661}" type="parTrans" cxnId="{30D3BF9E-A0F1-42E8-91E2-F340BA88B881}">
      <dgm:prSet/>
      <dgm:spPr/>
      <dgm:t>
        <a:bodyPr/>
        <a:lstStyle/>
        <a:p>
          <a:endParaRPr lang="en-US"/>
        </a:p>
      </dgm:t>
    </dgm:pt>
    <dgm:pt modelId="{707DDF28-59E8-4A20-ACB8-499B40ECF6AE}" type="sibTrans" cxnId="{30D3BF9E-A0F1-42E8-91E2-F340BA88B881}">
      <dgm:prSet/>
      <dgm:spPr/>
      <dgm:t>
        <a:bodyPr/>
        <a:lstStyle/>
        <a:p>
          <a:endParaRPr lang="en-US"/>
        </a:p>
      </dgm:t>
    </dgm:pt>
    <dgm:pt modelId="{C9E6750A-B32E-4CA5-92C7-C5118E6F2C9F}" type="pres">
      <dgm:prSet presAssocID="{46DCA2BE-AA80-43E9-9F75-F559FAF91118}" presName="root" presStyleCnt="0">
        <dgm:presLayoutVars>
          <dgm:dir/>
          <dgm:resizeHandles val="exact"/>
        </dgm:presLayoutVars>
      </dgm:prSet>
      <dgm:spPr/>
    </dgm:pt>
    <dgm:pt modelId="{1271E466-CE34-41B7-8CE6-7DD09D2FDB60}" type="pres">
      <dgm:prSet presAssocID="{593F2BE3-7659-4FD3-AB8E-5A5C29F37EF5}" presName="compNode" presStyleCnt="0"/>
      <dgm:spPr/>
    </dgm:pt>
    <dgm:pt modelId="{CABCA089-8153-4488-90C8-3F4D4136E4E2}" type="pres">
      <dgm:prSet presAssocID="{593F2BE3-7659-4FD3-AB8E-5A5C29F37EF5}" presName="iconBgRect" presStyleLbl="bgShp" presStyleIdx="0" presStyleCnt="2"/>
      <dgm:spPr/>
    </dgm:pt>
    <dgm:pt modelId="{BE21F084-A40A-4DBE-A829-1DB5F1399AD5}" type="pres">
      <dgm:prSet presAssocID="{593F2BE3-7659-4FD3-AB8E-5A5C29F37EF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avel"/>
        </a:ext>
      </dgm:extLst>
    </dgm:pt>
    <dgm:pt modelId="{00B16A2D-4CBB-4709-AD2B-AD15BE7B5B50}" type="pres">
      <dgm:prSet presAssocID="{593F2BE3-7659-4FD3-AB8E-5A5C29F37EF5}" presName="spaceRect" presStyleCnt="0"/>
      <dgm:spPr/>
    </dgm:pt>
    <dgm:pt modelId="{7456524C-4A9D-471E-ACAA-AFE8805D418A}" type="pres">
      <dgm:prSet presAssocID="{593F2BE3-7659-4FD3-AB8E-5A5C29F37EF5}" presName="textRect" presStyleLbl="revTx" presStyleIdx="0" presStyleCnt="2">
        <dgm:presLayoutVars>
          <dgm:chMax val="1"/>
          <dgm:chPref val="1"/>
        </dgm:presLayoutVars>
      </dgm:prSet>
      <dgm:spPr/>
    </dgm:pt>
    <dgm:pt modelId="{11E2FC6E-B94B-4271-A16A-67F8FD7BAE5A}" type="pres">
      <dgm:prSet presAssocID="{9EC8F2CA-AB61-44B7-BEA3-B58A4A9A940C}" presName="sibTrans" presStyleCnt="0"/>
      <dgm:spPr/>
    </dgm:pt>
    <dgm:pt modelId="{F80D1939-5692-44D4-8137-BB6B11D7C9A9}" type="pres">
      <dgm:prSet presAssocID="{F9F1AB1E-56DC-40DF-9DB0-FE986500490E}" presName="compNode" presStyleCnt="0"/>
      <dgm:spPr/>
    </dgm:pt>
    <dgm:pt modelId="{6C70E087-6E3C-4BB1-94CC-3740E4638C94}" type="pres">
      <dgm:prSet presAssocID="{F9F1AB1E-56DC-40DF-9DB0-FE986500490E}" presName="iconBgRect" presStyleLbl="bgShp" presStyleIdx="1" presStyleCnt="2"/>
      <dgm:spPr/>
    </dgm:pt>
    <dgm:pt modelId="{83085635-0307-4D8F-96E1-8E0FFB9C4BFA}" type="pres">
      <dgm:prSet presAssocID="{F9F1AB1E-56DC-40DF-9DB0-FE986500490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orytelling outline"/>
        </a:ext>
      </dgm:extLst>
    </dgm:pt>
    <dgm:pt modelId="{84AE21DB-E84F-49C3-91E9-F51922DA214C}" type="pres">
      <dgm:prSet presAssocID="{F9F1AB1E-56DC-40DF-9DB0-FE986500490E}" presName="spaceRect" presStyleCnt="0"/>
      <dgm:spPr/>
    </dgm:pt>
    <dgm:pt modelId="{9862E783-C6F6-4B3E-8C79-DA6D611FDE6D}" type="pres">
      <dgm:prSet presAssocID="{F9F1AB1E-56DC-40DF-9DB0-FE986500490E}" presName="textRect" presStyleLbl="revTx" presStyleIdx="1" presStyleCnt="2">
        <dgm:presLayoutVars>
          <dgm:chMax val="1"/>
          <dgm:chPref val="1"/>
        </dgm:presLayoutVars>
      </dgm:prSet>
      <dgm:spPr/>
    </dgm:pt>
  </dgm:ptLst>
  <dgm:cxnLst>
    <dgm:cxn modelId="{62C1FE0B-D422-4C66-98AA-792090089BCC}" type="presOf" srcId="{F9F1AB1E-56DC-40DF-9DB0-FE986500490E}" destId="{9862E783-C6F6-4B3E-8C79-DA6D611FDE6D}" srcOrd="0" destOrd="0" presId="urn:microsoft.com/office/officeart/2018/5/layout/IconCircleLabelList"/>
    <dgm:cxn modelId="{9D506352-9756-4866-9FAD-D77FBAA3F1F2}" srcId="{46DCA2BE-AA80-43E9-9F75-F559FAF91118}" destId="{593F2BE3-7659-4FD3-AB8E-5A5C29F37EF5}" srcOrd="0" destOrd="0" parTransId="{DCBC1144-C923-4F5A-BB26-B16F5255D2C2}" sibTransId="{9EC8F2CA-AB61-44B7-BEA3-B58A4A9A940C}"/>
    <dgm:cxn modelId="{30D3BF9E-A0F1-42E8-91E2-F340BA88B881}" srcId="{46DCA2BE-AA80-43E9-9F75-F559FAF91118}" destId="{F9F1AB1E-56DC-40DF-9DB0-FE986500490E}" srcOrd="1" destOrd="0" parTransId="{C6E01AA0-4797-44A9-A2F0-D8468CFAF661}" sibTransId="{707DDF28-59E8-4A20-ACB8-499B40ECF6AE}"/>
    <dgm:cxn modelId="{4BC711E8-8C88-4AC7-9E6B-6C7E24CF9CFC}" type="presOf" srcId="{593F2BE3-7659-4FD3-AB8E-5A5C29F37EF5}" destId="{7456524C-4A9D-471E-ACAA-AFE8805D418A}" srcOrd="0" destOrd="0" presId="urn:microsoft.com/office/officeart/2018/5/layout/IconCircleLabelList"/>
    <dgm:cxn modelId="{20A7F1E9-8460-4CF3-B651-59092084D837}" type="presOf" srcId="{46DCA2BE-AA80-43E9-9F75-F559FAF91118}" destId="{C9E6750A-B32E-4CA5-92C7-C5118E6F2C9F}" srcOrd="0" destOrd="0" presId="urn:microsoft.com/office/officeart/2018/5/layout/IconCircleLabelList"/>
    <dgm:cxn modelId="{1763F860-83C1-4A15-A957-4D39129CAAD8}" type="presParOf" srcId="{C9E6750A-B32E-4CA5-92C7-C5118E6F2C9F}" destId="{1271E466-CE34-41B7-8CE6-7DD09D2FDB60}" srcOrd="0" destOrd="0" presId="urn:microsoft.com/office/officeart/2018/5/layout/IconCircleLabelList"/>
    <dgm:cxn modelId="{100E99CD-E135-4216-BB14-6F5081B508E9}" type="presParOf" srcId="{1271E466-CE34-41B7-8CE6-7DD09D2FDB60}" destId="{CABCA089-8153-4488-90C8-3F4D4136E4E2}" srcOrd="0" destOrd="0" presId="urn:microsoft.com/office/officeart/2018/5/layout/IconCircleLabelList"/>
    <dgm:cxn modelId="{70A62FA4-94A5-4039-8914-42F379031A02}" type="presParOf" srcId="{1271E466-CE34-41B7-8CE6-7DD09D2FDB60}" destId="{BE21F084-A40A-4DBE-A829-1DB5F1399AD5}" srcOrd="1" destOrd="0" presId="urn:microsoft.com/office/officeart/2018/5/layout/IconCircleLabelList"/>
    <dgm:cxn modelId="{04C58652-999D-47FD-AD5E-A2343069CCFA}" type="presParOf" srcId="{1271E466-CE34-41B7-8CE6-7DD09D2FDB60}" destId="{00B16A2D-4CBB-4709-AD2B-AD15BE7B5B50}" srcOrd="2" destOrd="0" presId="urn:microsoft.com/office/officeart/2018/5/layout/IconCircleLabelList"/>
    <dgm:cxn modelId="{219DE1A1-0C18-4B8C-91F6-1091CAE601A5}" type="presParOf" srcId="{1271E466-CE34-41B7-8CE6-7DD09D2FDB60}" destId="{7456524C-4A9D-471E-ACAA-AFE8805D418A}" srcOrd="3" destOrd="0" presId="urn:microsoft.com/office/officeart/2018/5/layout/IconCircleLabelList"/>
    <dgm:cxn modelId="{8ECF62BD-BEFE-46C8-A277-5373952EF1E6}" type="presParOf" srcId="{C9E6750A-B32E-4CA5-92C7-C5118E6F2C9F}" destId="{11E2FC6E-B94B-4271-A16A-67F8FD7BAE5A}" srcOrd="1" destOrd="0" presId="urn:microsoft.com/office/officeart/2018/5/layout/IconCircleLabelList"/>
    <dgm:cxn modelId="{D2F71038-DE45-4153-99E8-3B34EC64011A}" type="presParOf" srcId="{C9E6750A-B32E-4CA5-92C7-C5118E6F2C9F}" destId="{F80D1939-5692-44D4-8137-BB6B11D7C9A9}" srcOrd="2" destOrd="0" presId="urn:microsoft.com/office/officeart/2018/5/layout/IconCircleLabelList"/>
    <dgm:cxn modelId="{ACF9DBB5-BCBF-4913-AD31-827B7CFE83DC}" type="presParOf" srcId="{F80D1939-5692-44D4-8137-BB6B11D7C9A9}" destId="{6C70E087-6E3C-4BB1-94CC-3740E4638C94}" srcOrd="0" destOrd="0" presId="urn:microsoft.com/office/officeart/2018/5/layout/IconCircleLabelList"/>
    <dgm:cxn modelId="{1AE13B48-D862-4952-B08C-4EF64625D541}" type="presParOf" srcId="{F80D1939-5692-44D4-8137-BB6B11D7C9A9}" destId="{83085635-0307-4D8F-96E1-8E0FFB9C4BFA}" srcOrd="1" destOrd="0" presId="urn:microsoft.com/office/officeart/2018/5/layout/IconCircleLabelList"/>
    <dgm:cxn modelId="{5609BF42-7BCD-42BA-8488-17442BAFD44B}" type="presParOf" srcId="{F80D1939-5692-44D4-8137-BB6B11D7C9A9}" destId="{84AE21DB-E84F-49C3-91E9-F51922DA214C}" srcOrd="2" destOrd="0" presId="urn:microsoft.com/office/officeart/2018/5/layout/IconCircleLabelList"/>
    <dgm:cxn modelId="{AA39EF1D-FA48-4DB3-B63C-1A12C99DE211}" type="presParOf" srcId="{F80D1939-5692-44D4-8137-BB6B11D7C9A9}" destId="{9862E783-C6F6-4B3E-8C79-DA6D611FDE6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72A4D6-BA5E-485B-96CE-EFDF4851C42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81EEE4A-0E0A-4189-87B0-21BCFE651056}">
      <dgm:prSet custT="1"/>
      <dgm:spPr/>
      <dgm:t>
        <a:bodyPr/>
        <a:lstStyle/>
        <a:p>
          <a:r>
            <a:rPr lang="en-US" sz="2400" b="0" i="0" baseline="0" dirty="0"/>
            <a:t>(a) Any bank, freshwater wetland, beach, dune, flat, marsh or swamp BORDERING the ocean or any estuary, creek, river, stream, pond or any lake;</a:t>
          </a:r>
          <a:endParaRPr lang="en-US" sz="2400" dirty="0"/>
        </a:p>
      </dgm:t>
    </dgm:pt>
    <dgm:pt modelId="{BF349511-5945-467F-A5DE-F2C88B3575A5}" type="parTrans" cxnId="{EE7BBBB3-7C02-41B0-935D-DACBD9C77D86}">
      <dgm:prSet/>
      <dgm:spPr/>
      <dgm:t>
        <a:bodyPr/>
        <a:lstStyle/>
        <a:p>
          <a:endParaRPr lang="en-US"/>
        </a:p>
      </dgm:t>
    </dgm:pt>
    <dgm:pt modelId="{0EDB54D0-5193-43E2-A510-EDFA7D598706}" type="sibTrans" cxnId="{EE7BBBB3-7C02-41B0-935D-DACBD9C77D86}">
      <dgm:prSet/>
      <dgm:spPr/>
      <dgm:t>
        <a:bodyPr/>
        <a:lstStyle/>
        <a:p>
          <a:endParaRPr lang="en-US"/>
        </a:p>
      </dgm:t>
    </dgm:pt>
    <dgm:pt modelId="{C028C434-3CF0-4DDE-8854-1790B357D73B}">
      <dgm:prSet custT="1"/>
      <dgm:spPr/>
      <dgm:t>
        <a:bodyPr/>
        <a:lstStyle/>
        <a:p>
          <a:r>
            <a:rPr lang="en-US" sz="2400" b="0" i="0" baseline="0" dirty="0"/>
            <a:t>(b)Land under any of the water bodies listed above</a:t>
          </a:r>
          <a:endParaRPr lang="en-US" sz="2400" dirty="0"/>
        </a:p>
      </dgm:t>
    </dgm:pt>
    <dgm:pt modelId="{8EEC0EE4-8BA2-4351-8DFA-4A54F81CEF52}" type="parTrans" cxnId="{1C78449A-81BF-4C22-9B27-5673888485F3}">
      <dgm:prSet/>
      <dgm:spPr/>
      <dgm:t>
        <a:bodyPr/>
        <a:lstStyle/>
        <a:p>
          <a:endParaRPr lang="en-US"/>
        </a:p>
      </dgm:t>
    </dgm:pt>
    <dgm:pt modelId="{25E3DF26-EC52-4009-AA97-0A740E37FD2C}" type="sibTrans" cxnId="{1C78449A-81BF-4C22-9B27-5673888485F3}">
      <dgm:prSet/>
      <dgm:spPr/>
      <dgm:t>
        <a:bodyPr/>
        <a:lstStyle/>
        <a:p>
          <a:endParaRPr lang="en-US"/>
        </a:p>
      </dgm:t>
    </dgm:pt>
    <dgm:pt modelId="{A34000E0-24D6-48D7-9864-AE87DFDD34D1}">
      <dgm:prSet custT="1"/>
      <dgm:spPr/>
      <dgm:t>
        <a:bodyPr/>
        <a:lstStyle/>
        <a:p>
          <a:r>
            <a:rPr lang="en-US" sz="2400" b="0" i="0" baseline="0" dirty="0"/>
            <a:t>(c) Land subject to tidal action</a:t>
          </a:r>
          <a:endParaRPr lang="en-US" sz="2400" dirty="0"/>
        </a:p>
      </dgm:t>
    </dgm:pt>
    <dgm:pt modelId="{F7E05437-3224-40DD-B7FC-440F8A1F3919}" type="parTrans" cxnId="{39A1766F-88A4-4700-90B9-00D367752873}">
      <dgm:prSet/>
      <dgm:spPr/>
      <dgm:t>
        <a:bodyPr/>
        <a:lstStyle/>
        <a:p>
          <a:endParaRPr lang="en-US"/>
        </a:p>
      </dgm:t>
    </dgm:pt>
    <dgm:pt modelId="{4F78A009-8B10-449C-AD9C-6FE8260263AA}" type="sibTrans" cxnId="{39A1766F-88A4-4700-90B9-00D367752873}">
      <dgm:prSet/>
      <dgm:spPr/>
      <dgm:t>
        <a:bodyPr/>
        <a:lstStyle/>
        <a:p>
          <a:endParaRPr lang="en-US"/>
        </a:p>
      </dgm:t>
    </dgm:pt>
    <dgm:pt modelId="{68CE80C5-ACD4-4A3A-B4A8-86E853E1062F}">
      <dgm:prSet custT="1"/>
      <dgm:spPr/>
      <dgm:t>
        <a:bodyPr/>
        <a:lstStyle/>
        <a:p>
          <a:r>
            <a:rPr lang="en-US" sz="2400" b="0" i="0" baseline="0" dirty="0"/>
            <a:t>(d) Land subject to coastal storm flowage</a:t>
          </a:r>
          <a:endParaRPr lang="en-US" sz="2400" dirty="0"/>
        </a:p>
      </dgm:t>
    </dgm:pt>
    <dgm:pt modelId="{B1917593-0D1A-4FBE-8313-137A114F7718}" type="parTrans" cxnId="{551E4AFA-B729-41E2-8DD2-0A7220938FDC}">
      <dgm:prSet/>
      <dgm:spPr/>
      <dgm:t>
        <a:bodyPr/>
        <a:lstStyle/>
        <a:p>
          <a:endParaRPr lang="en-US"/>
        </a:p>
      </dgm:t>
    </dgm:pt>
    <dgm:pt modelId="{3EF683F0-91F4-4DD4-8DD8-E524A3AA5699}" type="sibTrans" cxnId="{551E4AFA-B729-41E2-8DD2-0A7220938FDC}">
      <dgm:prSet/>
      <dgm:spPr/>
      <dgm:t>
        <a:bodyPr/>
        <a:lstStyle/>
        <a:p>
          <a:endParaRPr lang="en-US"/>
        </a:p>
      </dgm:t>
    </dgm:pt>
    <dgm:pt modelId="{BE3B05B7-607C-4AF9-B10C-104E2F9A9795}">
      <dgm:prSet custT="1"/>
      <dgm:spPr/>
      <dgm:t>
        <a:bodyPr/>
        <a:lstStyle/>
        <a:p>
          <a:r>
            <a:rPr lang="en-US" sz="2400" b="0" i="0" baseline="0" dirty="0"/>
            <a:t>(e) Land subject to flooding</a:t>
          </a:r>
          <a:endParaRPr lang="en-US" sz="2400" dirty="0"/>
        </a:p>
      </dgm:t>
    </dgm:pt>
    <dgm:pt modelId="{91457621-5CAC-4F56-83A0-E4B538E607C6}" type="parTrans" cxnId="{DA4B1CE4-F86E-406C-8383-55E1D181706F}">
      <dgm:prSet/>
      <dgm:spPr/>
      <dgm:t>
        <a:bodyPr/>
        <a:lstStyle/>
        <a:p>
          <a:endParaRPr lang="en-US"/>
        </a:p>
      </dgm:t>
    </dgm:pt>
    <dgm:pt modelId="{3F0730BA-7F09-4E0B-8648-89D616C04662}" type="sibTrans" cxnId="{DA4B1CE4-F86E-406C-8383-55E1D181706F}">
      <dgm:prSet/>
      <dgm:spPr/>
      <dgm:t>
        <a:bodyPr/>
        <a:lstStyle/>
        <a:p>
          <a:endParaRPr lang="en-US"/>
        </a:p>
      </dgm:t>
    </dgm:pt>
    <dgm:pt modelId="{399E913A-5F5A-41F7-A054-6F516CFA8AE3}">
      <dgm:prSet custT="1"/>
      <dgm:spPr/>
      <dgm:t>
        <a:bodyPr/>
        <a:lstStyle/>
        <a:p>
          <a:r>
            <a:rPr lang="en-US" sz="2400" b="0" i="0" baseline="0" dirty="0"/>
            <a:t>(f) Riverfront area</a:t>
          </a:r>
          <a:endParaRPr lang="en-US" sz="2400" dirty="0"/>
        </a:p>
      </dgm:t>
    </dgm:pt>
    <dgm:pt modelId="{64C88157-F776-4701-9787-F3660F52C3E1}" type="parTrans" cxnId="{329C8D10-7515-4153-A865-395EF1367267}">
      <dgm:prSet/>
      <dgm:spPr/>
      <dgm:t>
        <a:bodyPr/>
        <a:lstStyle/>
        <a:p>
          <a:endParaRPr lang="en-US"/>
        </a:p>
      </dgm:t>
    </dgm:pt>
    <dgm:pt modelId="{976C9DE6-A78B-468D-83C1-854BA7D9D4FC}" type="sibTrans" cxnId="{329C8D10-7515-4153-A865-395EF1367267}">
      <dgm:prSet/>
      <dgm:spPr/>
      <dgm:t>
        <a:bodyPr/>
        <a:lstStyle/>
        <a:p>
          <a:endParaRPr lang="en-US"/>
        </a:p>
      </dgm:t>
    </dgm:pt>
    <dgm:pt modelId="{6B280EDA-8C2E-4706-A563-5AB8604826E4}" type="pres">
      <dgm:prSet presAssocID="{0C72A4D6-BA5E-485B-96CE-EFDF4851C421}" presName="linear" presStyleCnt="0">
        <dgm:presLayoutVars>
          <dgm:animLvl val="lvl"/>
          <dgm:resizeHandles val="exact"/>
        </dgm:presLayoutVars>
      </dgm:prSet>
      <dgm:spPr/>
    </dgm:pt>
    <dgm:pt modelId="{FD1FFCF2-D8BE-4581-8DC4-13C717DA2990}" type="pres">
      <dgm:prSet presAssocID="{681EEE4A-0E0A-4189-87B0-21BCFE651056}" presName="parentText" presStyleLbl="node1" presStyleIdx="0" presStyleCnt="6" custScaleY="132703">
        <dgm:presLayoutVars>
          <dgm:chMax val="0"/>
          <dgm:bulletEnabled val="1"/>
        </dgm:presLayoutVars>
      </dgm:prSet>
      <dgm:spPr/>
    </dgm:pt>
    <dgm:pt modelId="{642F5E85-E9F0-4577-AFE5-A6E783D5A641}" type="pres">
      <dgm:prSet presAssocID="{0EDB54D0-5193-43E2-A510-EDFA7D598706}" presName="spacer" presStyleCnt="0"/>
      <dgm:spPr/>
    </dgm:pt>
    <dgm:pt modelId="{3187D0F7-BFC3-4160-910A-C17A5EDB7C52}" type="pres">
      <dgm:prSet presAssocID="{C028C434-3CF0-4DDE-8854-1790B357D73B}" presName="parentText" presStyleLbl="node1" presStyleIdx="1" presStyleCnt="6">
        <dgm:presLayoutVars>
          <dgm:chMax val="0"/>
          <dgm:bulletEnabled val="1"/>
        </dgm:presLayoutVars>
      </dgm:prSet>
      <dgm:spPr/>
    </dgm:pt>
    <dgm:pt modelId="{9F3B67C1-919E-4361-98F9-8716E903E326}" type="pres">
      <dgm:prSet presAssocID="{25E3DF26-EC52-4009-AA97-0A740E37FD2C}" presName="spacer" presStyleCnt="0"/>
      <dgm:spPr/>
    </dgm:pt>
    <dgm:pt modelId="{033087B7-F9E2-4FDA-81BC-FECF90C63C11}" type="pres">
      <dgm:prSet presAssocID="{A34000E0-24D6-48D7-9864-AE87DFDD34D1}" presName="parentText" presStyleLbl="node1" presStyleIdx="2" presStyleCnt="6">
        <dgm:presLayoutVars>
          <dgm:chMax val="0"/>
          <dgm:bulletEnabled val="1"/>
        </dgm:presLayoutVars>
      </dgm:prSet>
      <dgm:spPr/>
    </dgm:pt>
    <dgm:pt modelId="{9D8D2173-32AE-40D0-AD0A-B972785A50F0}" type="pres">
      <dgm:prSet presAssocID="{4F78A009-8B10-449C-AD9C-6FE8260263AA}" presName="spacer" presStyleCnt="0"/>
      <dgm:spPr/>
    </dgm:pt>
    <dgm:pt modelId="{042D8F9D-67A7-4D83-8C49-33EAEE65F231}" type="pres">
      <dgm:prSet presAssocID="{68CE80C5-ACD4-4A3A-B4A8-86E853E1062F}" presName="parentText" presStyleLbl="node1" presStyleIdx="3" presStyleCnt="6">
        <dgm:presLayoutVars>
          <dgm:chMax val="0"/>
          <dgm:bulletEnabled val="1"/>
        </dgm:presLayoutVars>
      </dgm:prSet>
      <dgm:spPr/>
    </dgm:pt>
    <dgm:pt modelId="{207DF7B2-F30B-4296-96D0-1959660D28BB}" type="pres">
      <dgm:prSet presAssocID="{3EF683F0-91F4-4DD4-8DD8-E524A3AA5699}" presName="spacer" presStyleCnt="0"/>
      <dgm:spPr/>
    </dgm:pt>
    <dgm:pt modelId="{3343169D-F06C-461A-897C-892852B5BC43}" type="pres">
      <dgm:prSet presAssocID="{BE3B05B7-607C-4AF9-B10C-104E2F9A9795}" presName="parentText" presStyleLbl="node1" presStyleIdx="4" presStyleCnt="6">
        <dgm:presLayoutVars>
          <dgm:chMax val="0"/>
          <dgm:bulletEnabled val="1"/>
        </dgm:presLayoutVars>
      </dgm:prSet>
      <dgm:spPr/>
    </dgm:pt>
    <dgm:pt modelId="{A625B832-2D5C-463C-B9D3-BC394A0480E9}" type="pres">
      <dgm:prSet presAssocID="{3F0730BA-7F09-4E0B-8648-89D616C04662}" presName="spacer" presStyleCnt="0"/>
      <dgm:spPr/>
    </dgm:pt>
    <dgm:pt modelId="{C7E1755F-EC2A-4825-9837-E0277BCC91E4}" type="pres">
      <dgm:prSet presAssocID="{399E913A-5F5A-41F7-A054-6F516CFA8AE3}" presName="parentText" presStyleLbl="node1" presStyleIdx="5" presStyleCnt="6">
        <dgm:presLayoutVars>
          <dgm:chMax val="0"/>
          <dgm:bulletEnabled val="1"/>
        </dgm:presLayoutVars>
      </dgm:prSet>
      <dgm:spPr/>
    </dgm:pt>
  </dgm:ptLst>
  <dgm:cxnLst>
    <dgm:cxn modelId="{DB033205-0CAE-4A91-91A0-7B6EDC35F5FE}" type="presOf" srcId="{681EEE4A-0E0A-4189-87B0-21BCFE651056}" destId="{FD1FFCF2-D8BE-4581-8DC4-13C717DA2990}" srcOrd="0" destOrd="0" presId="urn:microsoft.com/office/officeart/2005/8/layout/vList2"/>
    <dgm:cxn modelId="{329C8D10-7515-4153-A865-395EF1367267}" srcId="{0C72A4D6-BA5E-485B-96CE-EFDF4851C421}" destId="{399E913A-5F5A-41F7-A054-6F516CFA8AE3}" srcOrd="5" destOrd="0" parTransId="{64C88157-F776-4701-9787-F3660F52C3E1}" sibTransId="{976C9DE6-A78B-468D-83C1-854BA7D9D4FC}"/>
    <dgm:cxn modelId="{53ED9C48-7140-49AC-A751-4A24467BD9E6}" type="presOf" srcId="{A34000E0-24D6-48D7-9864-AE87DFDD34D1}" destId="{033087B7-F9E2-4FDA-81BC-FECF90C63C11}" srcOrd="0" destOrd="0" presId="urn:microsoft.com/office/officeart/2005/8/layout/vList2"/>
    <dgm:cxn modelId="{7AD02D49-70C0-4C75-A556-31AD256C3AEA}" type="presOf" srcId="{0C72A4D6-BA5E-485B-96CE-EFDF4851C421}" destId="{6B280EDA-8C2E-4706-A563-5AB8604826E4}" srcOrd="0" destOrd="0" presId="urn:microsoft.com/office/officeart/2005/8/layout/vList2"/>
    <dgm:cxn modelId="{4ECD6D4A-1E01-423C-B79B-1A5E6485EE5D}" type="presOf" srcId="{BE3B05B7-607C-4AF9-B10C-104E2F9A9795}" destId="{3343169D-F06C-461A-897C-892852B5BC43}" srcOrd="0" destOrd="0" presId="urn:microsoft.com/office/officeart/2005/8/layout/vList2"/>
    <dgm:cxn modelId="{39A1766F-88A4-4700-90B9-00D367752873}" srcId="{0C72A4D6-BA5E-485B-96CE-EFDF4851C421}" destId="{A34000E0-24D6-48D7-9864-AE87DFDD34D1}" srcOrd="2" destOrd="0" parTransId="{F7E05437-3224-40DD-B7FC-440F8A1F3919}" sibTransId="{4F78A009-8B10-449C-AD9C-6FE8260263AA}"/>
    <dgm:cxn modelId="{AA43DD7F-D957-493B-9B79-7194FF38E22B}" type="presOf" srcId="{399E913A-5F5A-41F7-A054-6F516CFA8AE3}" destId="{C7E1755F-EC2A-4825-9837-E0277BCC91E4}" srcOrd="0" destOrd="0" presId="urn:microsoft.com/office/officeart/2005/8/layout/vList2"/>
    <dgm:cxn modelId="{D1DF4080-D673-4B53-AF57-EE6DF7AE5FAF}" type="presOf" srcId="{C028C434-3CF0-4DDE-8854-1790B357D73B}" destId="{3187D0F7-BFC3-4160-910A-C17A5EDB7C52}" srcOrd="0" destOrd="0" presId="urn:microsoft.com/office/officeart/2005/8/layout/vList2"/>
    <dgm:cxn modelId="{47925A94-C148-47F6-BFF0-35FD0FCA918E}" type="presOf" srcId="{68CE80C5-ACD4-4A3A-B4A8-86E853E1062F}" destId="{042D8F9D-67A7-4D83-8C49-33EAEE65F231}" srcOrd="0" destOrd="0" presId="urn:microsoft.com/office/officeart/2005/8/layout/vList2"/>
    <dgm:cxn modelId="{1C78449A-81BF-4C22-9B27-5673888485F3}" srcId="{0C72A4D6-BA5E-485B-96CE-EFDF4851C421}" destId="{C028C434-3CF0-4DDE-8854-1790B357D73B}" srcOrd="1" destOrd="0" parTransId="{8EEC0EE4-8BA2-4351-8DFA-4A54F81CEF52}" sibTransId="{25E3DF26-EC52-4009-AA97-0A740E37FD2C}"/>
    <dgm:cxn modelId="{EE7BBBB3-7C02-41B0-935D-DACBD9C77D86}" srcId="{0C72A4D6-BA5E-485B-96CE-EFDF4851C421}" destId="{681EEE4A-0E0A-4189-87B0-21BCFE651056}" srcOrd="0" destOrd="0" parTransId="{BF349511-5945-467F-A5DE-F2C88B3575A5}" sibTransId="{0EDB54D0-5193-43E2-A510-EDFA7D598706}"/>
    <dgm:cxn modelId="{DA4B1CE4-F86E-406C-8383-55E1D181706F}" srcId="{0C72A4D6-BA5E-485B-96CE-EFDF4851C421}" destId="{BE3B05B7-607C-4AF9-B10C-104E2F9A9795}" srcOrd="4" destOrd="0" parTransId="{91457621-5CAC-4F56-83A0-E4B538E607C6}" sibTransId="{3F0730BA-7F09-4E0B-8648-89D616C04662}"/>
    <dgm:cxn modelId="{551E4AFA-B729-41E2-8DD2-0A7220938FDC}" srcId="{0C72A4D6-BA5E-485B-96CE-EFDF4851C421}" destId="{68CE80C5-ACD4-4A3A-B4A8-86E853E1062F}" srcOrd="3" destOrd="0" parTransId="{B1917593-0D1A-4FBE-8313-137A114F7718}" sibTransId="{3EF683F0-91F4-4DD4-8DD8-E524A3AA5699}"/>
    <dgm:cxn modelId="{DDB54966-6A3F-43C3-9CD2-8AE8E815EA45}" type="presParOf" srcId="{6B280EDA-8C2E-4706-A563-5AB8604826E4}" destId="{FD1FFCF2-D8BE-4581-8DC4-13C717DA2990}" srcOrd="0" destOrd="0" presId="urn:microsoft.com/office/officeart/2005/8/layout/vList2"/>
    <dgm:cxn modelId="{129D1550-5EF0-4EC7-8BE8-9308B736E47E}" type="presParOf" srcId="{6B280EDA-8C2E-4706-A563-5AB8604826E4}" destId="{642F5E85-E9F0-4577-AFE5-A6E783D5A641}" srcOrd="1" destOrd="0" presId="urn:microsoft.com/office/officeart/2005/8/layout/vList2"/>
    <dgm:cxn modelId="{BADB258C-AA56-438F-B6D4-980FA8374D78}" type="presParOf" srcId="{6B280EDA-8C2E-4706-A563-5AB8604826E4}" destId="{3187D0F7-BFC3-4160-910A-C17A5EDB7C52}" srcOrd="2" destOrd="0" presId="urn:microsoft.com/office/officeart/2005/8/layout/vList2"/>
    <dgm:cxn modelId="{9A6A2A83-183B-48C4-BC4F-4016BE9D399C}" type="presParOf" srcId="{6B280EDA-8C2E-4706-A563-5AB8604826E4}" destId="{9F3B67C1-919E-4361-98F9-8716E903E326}" srcOrd="3" destOrd="0" presId="urn:microsoft.com/office/officeart/2005/8/layout/vList2"/>
    <dgm:cxn modelId="{EDDAB965-8320-4F02-A84C-D88BF78F6311}" type="presParOf" srcId="{6B280EDA-8C2E-4706-A563-5AB8604826E4}" destId="{033087B7-F9E2-4FDA-81BC-FECF90C63C11}" srcOrd="4" destOrd="0" presId="urn:microsoft.com/office/officeart/2005/8/layout/vList2"/>
    <dgm:cxn modelId="{5339499D-77FA-47A0-92D9-71F4764743A4}" type="presParOf" srcId="{6B280EDA-8C2E-4706-A563-5AB8604826E4}" destId="{9D8D2173-32AE-40D0-AD0A-B972785A50F0}" srcOrd="5" destOrd="0" presId="urn:microsoft.com/office/officeart/2005/8/layout/vList2"/>
    <dgm:cxn modelId="{AE1E42B4-1B75-40E1-A74B-3AFB89CF42A6}" type="presParOf" srcId="{6B280EDA-8C2E-4706-A563-5AB8604826E4}" destId="{042D8F9D-67A7-4D83-8C49-33EAEE65F231}" srcOrd="6" destOrd="0" presId="urn:microsoft.com/office/officeart/2005/8/layout/vList2"/>
    <dgm:cxn modelId="{E3543EC5-5D11-4EA7-B6C9-4509F66E7B42}" type="presParOf" srcId="{6B280EDA-8C2E-4706-A563-5AB8604826E4}" destId="{207DF7B2-F30B-4296-96D0-1959660D28BB}" srcOrd="7" destOrd="0" presId="urn:microsoft.com/office/officeart/2005/8/layout/vList2"/>
    <dgm:cxn modelId="{96914AE2-CC04-4576-8B14-BED6FDED58FB}" type="presParOf" srcId="{6B280EDA-8C2E-4706-A563-5AB8604826E4}" destId="{3343169D-F06C-461A-897C-892852B5BC43}" srcOrd="8" destOrd="0" presId="urn:microsoft.com/office/officeart/2005/8/layout/vList2"/>
    <dgm:cxn modelId="{98597B3F-977C-47C3-A5D8-FE461397AEB3}" type="presParOf" srcId="{6B280EDA-8C2E-4706-A563-5AB8604826E4}" destId="{A625B832-2D5C-463C-B9D3-BC394A0480E9}" srcOrd="9" destOrd="0" presId="urn:microsoft.com/office/officeart/2005/8/layout/vList2"/>
    <dgm:cxn modelId="{8CE62945-4A57-490C-ACEC-FB186D9ED9DF}" type="presParOf" srcId="{6B280EDA-8C2E-4706-A563-5AB8604826E4}" destId="{C7E1755F-EC2A-4825-9837-E0277BCC91E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67BE2D-B80E-49E3-B120-582738359B5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1F0261F-B6C9-4335-AC41-8CBFB87CB8F7}">
      <dgm:prSet/>
      <dgm:spPr/>
      <dgm:t>
        <a:bodyPr/>
        <a:lstStyle/>
        <a:p>
          <a:r>
            <a:rPr lang="en-US" b="0" i="0" baseline="0"/>
            <a:t>Bank, 10.54 </a:t>
          </a:r>
          <a:endParaRPr lang="en-US"/>
        </a:p>
      </dgm:t>
    </dgm:pt>
    <dgm:pt modelId="{0B8D4102-E444-45A3-AA1F-5FF39A6F8ABD}" type="parTrans" cxnId="{0B2C3688-1D35-4891-9C80-AE5C7703C60C}">
      <dgm:prSet/>
      <dgm:spPr/>
      <dgm:t>
        <a:bodyPr/>
        <a:lstStyle/>
        <a:p>
          <a:endParaRPr lang="en-US"/>
        </a:p>
      </dgm:t>
    </dgm:pt>
    <dgm:pt modelId="{1BC4EF0A-B923-43B0-B2EE-3F0F3E54EC23}" type="sibTrans" cxnId="{0B2C3688-1D35-4891-9C80-AE5C7703C60C}">
      <dgm:prSet/>
      <dgm:spPr/>
      <dgm:t>
        <a:bodyPr/>
        <a:lstStyle/>
        <a:p>
          <a:endParaRPr lang="en-US"/>
        </a:p>
      </dgm:t>
    </dgm:pt>
    <dgm:pt modelId="{94E0BF6D-EE6B-42A9-B676-B7C57DCE42A8}">
      <dgm:prSet/>
      <dgm:spPr/>
      <dgm:t>
        <a:bodyPr/>
        <a:lstStyle/>
        <a:p>
          <a:r>
            <a:rPr lang="en-US" b="0" i="0" baseline="0"/>
            <a:t>Bordering Vegetated Wetland, 10.55</a:t>
          </a:r>
          <a:endParaRPr lang="en-US"/>
        </a:p>
      </dgm:t>
    </dgm:pt>
    <dgm:pt modelId="{B3759A88-912D-4637-AD30-BFF64A1CF1BC}" type="parTrans" cxnId="{9F4C5ECE-8E9B-4785-92CC-0B4BD4DA1B45}">
      <dgm:prSet/>
      <dgm:spPr/>
      <dgm:t>
        <a:bodyPr/>
        <a:lstStyle/>
        <a:p>
          <a:endParaRPr lang="en-US"/>
        </a:p>
      </dgm:t>
    </dgm:pt>
    <dgm:pt modelId="{730DBB4A-B5A3-435E-BC02-93BC45176A0B}" type="sibTrans" cxnId="{9F4C5ECE-8E9B-4785-92CC-0B4BD4DA1B45}">
      <dgm:prSet/>
      <dgm:spPr/>
      <dgm:t>
        <a:bodyPr/>
        <a:lstStyle/>
        <a:p>
          <a:endParaRPr lang="en-US"/>
        </a:p>
      </dgm:t>
    </dgm:pt>
    <dgm:pt modelId="{5B78D6F8-B99A-40C7-92F4-91D63C0BB428}">
      <dgm:prSet/>
      <dgm:spPr/>
      <dgm:t>
        <a:bodyPr/>
        <a:lstStyle/>
        <a:p>
          <a:r>
            <a:rPr lang="en-US" b="0" i="0" baseline="0"/>
            <a:t>Land Under Water, 10.56</a:t>
          </a:r>
          <a:endParaRPr lang="en-US"/>
        </a:p>
      </dgm:t>
    </dgm:pt>
    <dgm:pt modelId="{08D948FB-9EC3-4E17-A674-CD11926EF390}" type="parTrans" cxnId="{86C235A4-5F07-4F2B-AA1C-978198F23468}">
      <dgm:prSet/>
      <dgm:spPr/>
      <dgm:t>
        <a:bodyPr/>
        <a:lstStyle/>
        <a:p>
          <a:endParaRPr lang="en-US"/>
        </a:p>
      </dgm:t>
    </dgm:pt>
    <dgm:pt modelId="{0AC5AB78-93F6-4EF4-BB2E-9EEB578EDFB2}" type="sibTrans" cxnId="{86C235A4-5F07-4F2B-AA1C-978198F23468}">
      <dgm:prSet/>
      <dgm:spPr/>
      <dgm:t>
        <a:bodyPr/>
        <a:lstStyle/>
        <a:p>
          <a:endParaRPr lang="en-US"/>
        </a:p>
      </dgm:t>
    </dgm:pt>
    <dgm:pt modelId="{7A6E0894-8381-4125-B280-D91A5DCEEE24}">
      <dgm:prSet/>
      <dgm:spPr/>
      <dgm:t>
        <a:bodyPr/>
        <a:lstStyle/>
        <a:p>
          <a:r>
            <a:rPr lang="en-US" b="0" i="0" baseline="0" dirty="0"/>
            <a:t>Land Subject to Flooding,10.57 (Bordering and Isolated)</a:t>
          </a:r>
          <a:endParaRPr lang="en-US" dirty="0"/>
        </a:p>
      </dgm:t>
    </dgm:pt>
    <dgm:pt modelId="{1400CCE4-A98F-492D-A13E-0086A45B628F}" type="parTrans" cxnId="{78952515-B7C9-404F-B1B6-66EE35A50AEE}">
      <dgm:prSet/>
      <dgm:spPr/>
      <dgm:t>
        <a:bodyPr/>
        <a:lstStyle/>
        <a:p>
          <a:endParaRPr lang="en-US"/>
        </a:p>
      </dgm:t>
    </dgm:pt>
    <dgm:pt modelId="{F6B0163C-F9B3-4345-B737-1B5F658360EC}" type="sibTrans" cxnId="{78952515-B7C9-404F-B1B6-66EE35A50AEE}">
      <dgm:prSet/>
      <dgm:spPr/>
      <dgm:t>
        <a:bodyPr/>
        <a:lstStyle/>
        <a:p>
          <a:endParaRPr lang="en-US"/>
        </a:p>
      </dgm:t>
    </dgm:pt>
    <dgm:pt modelId="{E1BC7EFC-4A35-4964-A09B-844F0068979F}">
      <dgm:prSet/>
      <dgm:spPr/>
      <dgm:t>
        <a:bodyPr/>
        <a:lstStyle/>
        <a:p>
          <a:r>
            <a:rPr lang="en-US" b="0" i="0" baseline="0"/>
            <a:t>Riverfront Area, 10.580.58</a:t>
          </a:r>
          <a:endParaRPr lang="en-US"/>
        </a:p>
      </dgm:t>
    </dgm:pt>
    <dgm:pt modelId="{347FE512-F7F3-4BD7-9AA8-4BA84455617E}" type="parTrans" cxnId="{2B3C36A3-8E32-4F7B-B34E-BEF3237C06F3}">
      <dgm:prSet/>
      <dgm:spPr/>
      <dgm:t>
        <a:bodyPr/>
        <a:lstStyle/>
        <a:p>
          <a:endParaRPr lang="en-US"/>
        </a:p>
      </dgm:t>
    </dgm:pt>
    <dgm:pt modelId="{EE2A4730-5072-4473-B253-522AA8689F39}" type="sibTrans" cxnId="{2B3C36A3-8E32-4F7B-B34E-BEF3237C06F3}">
      <dgm:prSet/>
      <dgm:spPr/>
      <dgm:t>
        <a:bodyPr/>
        <a:lstStyle/>
        <a:p>
          <a:endParaRPr lang="en-US"/>
        </a:p>
      </dgm:t>
    </dgm:pt>
    <dgm:pt modelId="{FD920E4D-FFC6-45D6-BA6F-BF00B947F23F}" type="pres">
      <dgm:prSet presAssocID="{AB67BE2D-B80E-49E3-B120-582738359B5D}" presName="diagram" presStyleCnt="0">
        <dgm:presLayoutVars>
          <dgm:dir/>
          <dgm:resizeHandles val="exact"/>
        </dgm:presLayoutVars>
      </dgm:prSet>
      <dgm:spPr/>
    </dgm:pt>
    <dgm:pt modelId="{656DA1C9-FD6A-43D4-9CB7-BF293A5FDEE3}" type="pres">
      <dgm:prSet presAssocID="{01F0261F-B6C9-4335-AC41-8CBFB87CB8F7}" presName="node" presStyleLbl="node1" presStyleIdx="0" presStyleCnt="5">
        <dgm:presLayoutVars>
          <dgm:bulletEnabled val="1"/>
        </dgm:presLayoutVars>
      </dgm:prSet>
      <dgm:spPr/>
    </dgm:pt>
    <dgm:pt modelId="{CFF605D3-A073-4FB6-8672-6F9D1B09BF11}" type="pres">
      <dgm:prSet presAssocID="{1BC4EF0A-B923-43B0-B2EE-3F0F3E54EC23}" presName="sibTrans" presStyleCnt="0"/>
      <dgm:spPr/>
    </dgm:pt>
    <dgm:pt modelId="{623912B5-95DD-4AD4-B7A6-8E6FE4AC5103}" type="pres">
      <dgm:prSet presAssocID="{94E0BF6D-EE6B-42A9-B676-B7C57DCE42A8}" presName="node" presStyleLbl="node1" presStyleIdx="1" presStyleCnt="5">
        <dgm:presLayoutVars>
          <dgm:bulletEnabled val="1"/>
        </dgm:presLayoutVars>
      </dgm:prSet>
      <dgm:spPr/>
    </dgm:pt>
    <dgm:pt modelId="{9854EB67-9CE7-45FD-99EE-6809492F0680}" type="pres">
      <dgm:prSet presAssocID="{730DBB4A-B5A3-435E-BC02-93BC45176A0B}" presName="sibTrans" presStyleCnt="0"/>
      <dgm:spPr/>
    </dgm:pt>
    <dgm:pt modelId="{56095667-9E31-4931-B213-7295DDBFEBF9}" type="pres">
      <dgm:prSet presAssocID="{5B78D6F8-B99A-40C7-92F4-91D63C0BB428}" presName="node" presStyleLbl="node1" presStyleIdx="2" presStyleCnt="5">
        <dgm:presLayoutVars>
          <dgm:bulletEnabled val="1"/>
        </dgm:presLayoutVars>
      </dgm:prSet>
      <dgm:spPr/>
    </dgm:pt>
    <dgm:pt modelId="{DDA99CCA-167F-42A3-BD04-2440C13EAA36}" type="pres">
      <dgm:prSet presAssocID="{0AC5AB78-93F6-4EF4-BB2E-9EEB578EDFB2}" presName="sibTrans" presStyleCnt="0"/>
      <dgm:spPr/>
    </dgm:pt>
    <dgm:pt modelId="{CE217418-E302-4E29-A34B-30F10A5D932B}" type="pres">
      <dgm:prSet presAssocID="{7A6E0894-8381-4125-B280-D91A5DCEEE24}" presName="node" presStyleLbl="node1" presStyleIdx="3" presStyleCnt="5">
        <dgm:presLayoutVars>
          <dgm:bulletEnabled val="1"/>
        </dgm:presLayoutVars>
      </dgm:prSet>
      <dgm:spPr/>
    </dgm:pt>
    <dgm:pt modelId="{CDBDBD45-8C9E-489D-A2A8-682AE1FE3806}" type="pres">
      <dgm:prSet presAssocID="{F6B0163C-F9B3-4345-B737-1B5F658360EC}" presName="sibTrans" presStyleCnt="0"/>
      <dgm:spPr/>
    </dgm:pt>
    <dgm:pt modelId="{AB858845-A3A6-4B99-BD7A-0ABB755DF0BA}" type="pres">
      <dgm:prSet presAssocID="{E1BC7EFC-4A35-4964-A09B-844F0068979F}" presName="node" presStyleLbl="node1" presStyleIdx="4" presStyleCnt="5">
        <dgm:presLayoutVars>
          <dgm:bulletEnabled val="1"/>
        </dgm:presLayoutVars>
      </dgm:prSet>
      <dgm:spPr/>
    </dgm:pt>
  </dgm:ptLst>
  <dgm:cxnLst>
    <dgm:cxn modelId="{78952515-B7C9-404F-B1B6-66EE35A50AEE}" srcId="{AB67BE2D-B80E-49E3-B120-582738359B5D}" destId="{7A6E0894-8381-4125-B280-D91A5DCEEE24}" srcOrd="3" destOrd="0" parTransId="{1400CCE4-A98F-492D-A13E-0086A45B628F}" sibTransId="{F6B0163C-F9B3-4345-B737-1B5F658360EC}"/>
    <dgm:cxn modelId="{5AA96541-C7DA-4938-9659-7FBA17397DE0}" type="presOf" srcId="{7A6E0894-8381-4125-B280-D91A5DCEEE24}" destId="{CE217418-E302-4E29-A34B-30F10A5D932B}" srcOrd="0" destOrd="0" presId="urn:microsoft.com/office/officeart/2005/8/layout/default"/>
    <dgm:cxn modelId="{67B35D58-E551-4396-8607-2CD7EC6EA087}" type="presOf" srcId="{AB67BE2D-B80E-49E3-B120-582738359B5D}" destId="{FD920E4D-FFC6-45D6-BA6F-BF00B947F23F}" srcOrd="0" destOrd="0" presId="urn:microsoft.com/office/officeart/2005/8/layout/default"/>
    <dgm:cxn modelId="{0B2C3688-1D35-4891-9C80-AE5C7703C60C}" srcId="{AB67BE2D-B80E-49E3-B120-582738359B5D}" destId="{01F0261F-B6C9-4335-AC41-8CBFB87CB8F7}" srcOrd="0" destOrd="0" parTransId="{0B8D4102-E444-45A3-AA1F-5FF39A6F8ABD}" sibTransId="{1BC4EF0A-B923-43B0-B2EE-3F0F3E54EC23}"/>
    <dgm:cxn modelId="{788E0699-2461-499B-928A-2E77EDB47FF4}" type="presOf" srcId="{E1BC7EFC-4A35-4964-A09B-844F0068979F}" destId="{AB858845-A3A6-4B99-BD7A-0ABB755DF0BA}" srcOrd="0" destOrd="0" presId="urn:microsoft.com/office/officeart/2005/8/layout/default"/>
    <dgm:cxn modelId="{2A7311A2-7FF7-4971-844D-1097B63E54BF}" type="presOf" srcId="{94E0BF6D-EE6B-42A9-B676-B7C57DCE42A8}" destId="{623912B5-95DD-4AD4-B7A6-8E6FE4AC5103}" srcOrd="0" destOrd="0" presId="urn:microsoft.com/office/officeart/2005/8/layout/default"/>
    <dgm:cxn modelId="{2B3C36A3-8E32-4F7B-B34E-BEF3237C06F3}" srcId="{AB67BE2D-B80E-49E3-B120-582738359B5D}" destId="{E1BC7EFC-4A35-4964-A09B-844F0068979F}" srcOrd="4" destOrd="0" parTransId="{347FE512-F7F3-4BD7-9AA8-4BA84455617E}" sibTransId="{EE2A4730-5072-4473-B253-522AA8689F39}"/>
    <dgm:cxn modelId="{86C235A4-5F07-4F2B-AA1C-978198F23468}" srcId="{AB67BE2D-B80E-49E3-B120-582738359B5D}" destId="{5B78D6F8-B99A-40C7-92F4-91D63C0BB428}" srcOrd="2" destOrd="0" parTransId="{08D948FB-9EC3-4E17-A674-CD11926EF390}" sibTransId="{0AC5AB78-93F6-4EF4-BB2E-9EEB578EDFB2}"/>
    <dgm:cxn modelId="{015CE8A9-3B08-4E81-9825-3B3B13C354DA}" type="presOf" srcId="{5B78D6F8-B99A-40C7-92F4-91D63C0BB428}" destId="{56095667-9E31-4931-B213-7295DDBFEBF9}" srcOrd="0" destOrd="0" presId="urn:microsoft.com/office/officeart/2005/8/layout/default"/>
    <dgm:cxn modelId="{9F4C5ECE-8E9B-4785-92CC-0B4BD4DA1B45}" srcId="{AB67BE2D-B80E-49E3-B120-582738359B5D}" destId="{94E0BF6D-EE6B-42A9-B676-B7C57DCE42A8}" srcOrd="1" destOrd="0" parTransId="{B3759A88-912D-4637-AD30-BFF64A1CF1BC}" sibTransId="{730DBB4A-B5A3-435E-BC02-93BC45176A0B}"/>
    <dgm:cxn modelId="{D807E8D4-9904-4306-8D22-597FDFEEB811}" type="presOf" srcId="{01F0261F-B6C9-4335-AC41-8CBFB87CB8F7}" destId="{656DA1C9-FD6A-43D4-9CB7-BF293A5FDEE3}" srcOrd="0" destOrd="0" presId="urn:microsoft.com/office/officeart/2005/8/layout/default"/>
    <dgm:cxn modelId="{937EEBEF-6C8B-4FF3-82F2-7F109F68B860}" type="presParOf" srcId="{FD920E4D-FFC6-45D6-BA6F-BF00B947F23F}" destId="{656DA1C9-FD6A-43D4-9CB7-BF293A5FDEE3}" srcOrd="0" destOrd="0" presId="urn:microsoft.com/office/officeart/2005/8/layout/default"/>
    <dgm:cxn modelId="{DAF97D78-4D38-40C1-8E1E-41590376575E}" type="presParOf" srcId="{FD920E4D-FFC6-45D6-BA6F-BF00B947F23F}" destId="{CFF605D3-A073-4FB6-8672-6F9D1B09BF11}" srcOrd="1" destOrd="0" presId="urn:microsoft.com/office/officeart/2005/8/layout/default"/>
    <dgm:cxn modelId="{14B1A5C5-211C-4DA2-A551-16E345C651AC}" type="presParOf" srcId="{FD920E4D-FFC6-45D6-BA6F-BF00B947F23F}" destId="{623912B5-95DD-4AD4-B7A6-8E6FE4AC5103}" srcOrd="2" destOrd="0" presId="urn:microsoft.com/office/officeart/2005/8/layout/default"/>
    <dgm:cxn modelId="{44895BF5-CAE3-4BDA-B88D-E3FE8EC8589A}" type="presParOf" srcId="{FD920E4D-FFC6-45D6-BA6F-BF00B947F23F}" destId="{9854EB67-9CE7-45FD-99EE-6809492F0680}" srcOrd="3" destOrd="0" presId="urn:microsoft.com/office/officeart/2005/8/layout/default"/>
    <dgm:cxn modelId="{D8D18E97-8B2D-4D39-BBEA-52073AA092BE}" type="presParOf" srcId="{FD920E4D-FFC6-45D6-BA6F-BF00B947F23F}" destId="{56095667-9E31-4931-B213-7295DDBFEBF9}" srcOrd="4" destOrd="0" presId="urn:microsoft.com/office/officeart/2005/8/layout/default"/>
    <dgm:cxn modelId="{A7E0D918-D389-46CF-8472-B9937C71A18D}" type="presParOf" srcId="{FD920E4D-FFC6-45D6-BA6F-BF00B947F23F}" destId="{DDA99CCA-167F-42A3-BD04-2440C13EAA36}" srcOrd="5" destOrd="0" presId="urn:microsoft.com/office/officeart/2005/8/layout/default"/>
    <dgm:cxn modelId="{F1BA46B5-8ADA-4D42-B1A7-6619498BC66B}" type="presParOf" srcId="{FD920E4D-FFC6-45D6-BA6F-BF00B947F23F}" destId="{CE217418-E302-4E29-A34B-30F10A5D932B}" srcOrd="6" destOrd="0" presId="urn:microsoft.com/office/officeart/2005/8/layout/default"/>
    <dgm:cxn modelId="{5C9B0746-63DE-46BC-991B-2C76937D4612}" type="presParOf" srcId="{FD920E4D-FFC6-45D6-BA6F-BF00B947F23F}" destId="{CDBDBD45-8C9E-489D-A2A8-682AE1FE3806}" srcOrd="7" destOrd="0" presId="urn:microsoft.com/office/officeart/2005/8/layout/default"/>
    <dgm:cxn modelId="{EC46E9BA-6480-4765-AB14-7F9B61D60C49}" type="presParOf" srcId="{FD920E4D-FFC6-45D6-BA6F-BF00B947F23F}" destId="{AB858845-A3A6-4B99-BD7A-0ABB755DF0B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CA3704-A569-4CB7-B0C1-561D10F774E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5B97DC9-4FCE-4B2C-BA03-3E0EB39D0E13}">
      <dgm:prSet/>
      <dgm:spPr/>
      <dgm:t>
        <a:bodyPr/>
        <a:lstStyle/>
        <a:p>
          <a:r>
            <a:rPr lang="en-US" b="0" i="0" baseline="0"/>
            <a:t>change drainage characteristics, flushing, salinity, flow pattern, sedimentation patterns, etc.</a:t>
          </a:r>
          <a:endParaRPr lang="en-US"/>
        </a:p>
      </dgm:t>
    </dgm:pt>
    <dgm:pt modelId="{5951CB6F-3C86-4AAA-AA0B-EF5D4F9A1D2E}" type="parTrans" cxnId="{4E2C3268-834C-45A6-BAF7-E147A0246451}">
      <dgm:prSet/>
      <dgm:spPr/>
      <dgm:t>
        <a:bodyPr/>
        <a:lstStyle/>
        <a:p>
          <a:endParaRPr lang="en-US"/>
        </a:p>
      </dgm:t>
    </dgm:pt>
    <dgm:pt modelId="{E48C5E1A-6746-4AD5-8F9F-E285661BD668}" type="sibTrans" cxnId="{4E2C3268-834C-45A6-BAF7-E147A0246451}">
      <dgm:prSet/>
      <dgm:spPr/>
      <dgm:t>
        <a:bodyPr/>
        <a:lstStyle/>
        <a:p>
          <a:endParaRPr lang="en-US"/>
        </a:p>
      </dgm:t>
    </dgm:pt>
    <dgm:pt modelId="{A9F7215E-C89E-407B-AE6F-D3D11EA898C9}">
      <dgm:prSet/>
      <dgm:spPr/>
      <dgm:t>
        <a:bodyPr/>
        <a:lstStyle/>
        <a:p>
          <a:r>
            <a:rPr lang="en-US" b="0" i="0" baseline="0"/>
            <a:t>lowering water level</a:t>
          </a:r>
          <a:endParaRPr lang="en-US"/>
        </a:p>
      </dgm:t>
    </dgm:pt>
    <dgm:pt modelId="{FA671629-CF32-439C-A083-DE289FFC8C43}" type="parTrans" cxnId="{EC22F797-5DDE-4ABA-B7E3-B56AE51FA94F}">
      <dgm:prSet/>
      <dgm:spPr/>
      <dgm:t>
        <a:bodyPr/>
        <a:lstStyle/>
        <a:p>
          <a:endParaRPr lang="en-US"/>
        </a:p>
      </dgm:t>
    </dgm:pt>
    <dgm:pt modelId="{D9D753F3-6D6C-42BF-981F-CF19434D57B7}" type="sibTrans" cxnId="{EC22F797-5DDE-4ABA-B7E3-B56AE51FA94F}">
      <dgm:prSet/>
      <dgm:spPr/>
      <dgm:t>
        <a:bodyPr/>
        <a:lstStyle/>
        <a:p>
          <a:endParaRPr lang="en-US"/>
        </a:p>
      </dgm:t>
    </dgm:pt>
    <dgm:pt modelId="{882FE06A-A11C-4C85-8C3F-DADA6F853EFE}">
      <dgm:prSet/>
      <dgm:spPr/>
      <dgm:t>
        <a:bodyPr/>
        <a:lstStyle/>
        <a:p>
          <a:r>
            <a:rPr lang="en-US" b="0" i="0" baseline="0"/>
            <a:t>destruction of vegetation</a:t>
          </a:r>
          <a:endParaRPr lang="en-US"/>
        </a:p>
      </dgm:t>
    </dgm:pt>
    <dgm:pt modelId="{5700166E-EB24-4666-ACB2-D85F343D65D9}" type="parTrans" cxnId="{F585E9B6-4942-41F0-A897-5889830F2524}">
      <dgm:prSet/>
      <dgm:spPr/>
      <dgm:t>
        <a:bodyPr/>
        <a:lstStyle/>
        <a:p>
          <a:endParaRPr lang="en-US"/>
        </a:p>
      </dgm:t>
    </dgm:pt>
    <dgm:pt modelId="{FF3BEA7E-AAFC-4C41-9B6C-B6CB73990601}" type="sibTrans" cxnId="{F585E9B6-4942-41F0-A897-5889830F2524}">
      <dgm:prSet/>
      <dgm:spPr/>
      <dgm:t>
        <a:bodyPr/>
        <a:lstStyle/>
        <a:p>
          <a:endParaRPr lang="en-US"/>
        </a:p>
      </dgm:t>
    </dgm:pt>
    <dgm:pt modelId="{89974CA2-F095-4AAF-BA8E-BC8E26070C83}">
      <dgm:prSet/>
      <dgm:spPr/>
      <dgm:t>
        <a:bodyPr/>
        <a:lstStyle/>
        <a:p>
          <a:r>
            <a:rPr lang="en-US" b="0" i="0" baseline="0"/>
            <a:t>change in water temp, BOD, other physical, biological or chemical characteristics of receiving water</a:t>
          </a:r>
          <a:endParaRPr lang="en-US"/>
        </a:p>
      </dgm:t>
    </dgm:pt>
    <dgm:pt modelId="{3E541EEC-13A1-4D71-8429-B8A762BAEFD1}" type="parTrans" cxnId="{D17020D5-BD00-431D-B040-40A4EFBF58D5}">
      <dgm:prSet/>
      <dgm:spPr/>
      <dgm:t>
        <a:bodyPr/>
        <a:lstStyle/>
        <a:p>
          <a:endParaRPr lang="en-US"/>
        </a:p>
      </dgm:t>
    </dgm:pt>
    <dgm:pt modelId="{C942517C-829B-434C-9843-33FAAD23F3FB}" type="sibTrans" cxnId="{D17020D5-BD00-431D-B040-40A4EFBF58D5}">
      <dgm:prSet/>
      <dgm:spPr/>
      <dgm:t>
        <a:bodyPr/>
        <a:lstStyle/>
        <a:p>
          <a:endParaRPr lang="en-US"/>
        </a:p>
      </dgm:t>
    </dgm:pt>
    <dgm:pt modelId="{B20301F1-FF78-406F-B8AE-DA3BA529B3C7}" type="pres">
      <dgm:prSet presAssocID="{6ACA3704-A569-4CB7-B0C1-561D10F774E4}" presName="root" presStyleCnt="0">
        <dgm:presLayoutVars>
          <dgm:dir/>
          <dgm:resizeHandles val="exact"/>
        </dgm:presLayoutVars>
      </dgm:prSet>
      <dgm:spPr/>
    </dgm:pt>
    <dgm:pt modelId="{25466399-EC96-4D0A-8496-7F80D04C63EF}" type="pres">
      <dgm:prSet presAssocID="{65B97DC9-4FCE-4B2C-BA03-3E0EB39D0E13}" presName="compNode" presStyleCnt="0"/>
      <dgm:spPr/>
    </dgm:pt>
    <dgm:pt modelId="{2987497C-58B9-4F58-A3AA-E15A60B3B351}" type="pres">
      <dgm:prSet presAssocID="{65B97DC9-4FCE-4B2C-BA03-3E0EB39D0E13}" presName="bgRect" presStyleLbl="bgShp" presStyleIdx="0" presStyleCnt="4"/>
      <dgm:spPr/>
    </dgm:pt>
    <dgm:pt modelId="{D9145A5A-F720-446E-A05A-AD270B3234AE}" type="pres">
      <dgm:prSet presAssocID="{65B97DC9-4FCE-4B2C-BA03-3E0EB39D0E13}"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rrow: Vertical U-turn outline"/>
        </a:ext>
      </dgm:extLst>
    </dgm:pt>
    <dgm:pt modelId="{9F9F76A7-641E-4314-B34D-F68705069CE3}" type="pres">
      <dgm:prSet presAssocID="{65B97DC9-4FCE-4B2C-BA03-3E0EB39D0E13}" presName="spaceRect" presStyleCnt="0"/>
      <dgm:spPr/>
    </dgm:pt>
    <dgm:pt modelId="{38D0A0CF-A988-4D77-846D-2A44C30FD73A}" type="pres">
      <dgm:prSet presAssocID="{65B97DC9-4FCE-4B2C-BA03-3E0EB39D0E13}" presName="parTx" presStyleLbl="revTx" presStyleIdx="0" presStyleCnt="4">
        <dgm:presLayoutVars>
          <dgm:chMax val="0"/>
          <dgm:chPref val="0"/>
        </dgm:presLayoutVars>
      </dgm:prSet>
      <dgm:spPr/>
    </dgm:pt>
    <dgm:pt modelId="{D6A0EF3A-5D37-4093-9FC8-4CD6710C1B6C}" type="pres">
      <dgm:prSet presAssocID="{E48C5E1A-6746-4AD5-8F9F-E285661BD668}" presName="sibTrans" presStyleCnt="0"/>
      <dgm:spPr/>
    </dgm:pt>
    <dgm:pt modelId="{E2F9C316-D9D3-4794-96B1-F2403C912275}" type="pres">
      <dgm:prSet presAssocID="{A9F7215E-C89E-407B-AE6F-D3D11EA898C9}" presName="compNode" presStyleCnt="0"/>
      <dgm:spPr/>
    </dgm:pt>
    <dgm:pt modelId="{4CFBEC1B-74CD-4F30-BC95-7DABE29EA76F}" type="pres">
      <dgm:prSet presAssocID="{A9F7215E-C89E-407B-AE6F-D3D11EA898C9}" presName="bgRect" presStyleLbl="bgShp" presStyleIdx="1" presStyleCnt="4"/>
      <dgm:spPr/>
    </dgm:pt>
    <dgm:pt modelId="{5622DE2B-FE27-4881-BD1A-0E476CA7108B}" type="pres">
      <dgm:prSet presAssocID="{A9F7215E-C89E-407B-AE6F-D3D11EA898C9}"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ve outline"/>
        </a:ext>
      </dgm:extLst>
    </dgm:pt>
    <dgm:pt modelId="{42287B3C-7695-4A7C-AF09-233E5471B06A}" type="pres">
      <dgm:prSet presAssocID="{A9F7215E-C89E-407B-AE6F-D3D11EA898C9}" presName="spaceRect" presStyleCnt="0"/>
      <dgm:spPr/>
    </dgm:pt>
    <dgm:pt modelId="{22996A26-FC7E-4D25-AB4D-3A11EF7B4DC8}" type="pres">
      <dgm:prSet presAssocID="{A9F7215E-C89E-407B-AE6F-D3D11EA898C9}" presName="parTx" presStyleLbl="revTx" presStyleIdx="1" presStyleCnt="4">
        <dgm:presLayoutVars>
          <dgm:chMax val="0"/>
          <dgm:chPref val="0"/>
        </dgm:presLayoutVars>
      </dgm:prSet>
      <dgm:spPr/>
    </dgm:pt>
    <dgm:pt modelId="{BE126CB7-AB16-472D-B127-E0F663C6C63B}" type="pres">
      <dgm:prSet presAssocID="{D9D753F3-6D6C-42BF-981F-CF19434D57B7}" presName="sibTrans" presStyleCnt="0"/>
      <dgm:spPr/>
    </dgm:pt>
    <dgm:pt modelId="{F1F96828-624F-462B-B26A-D28AC78B0432}" type="pres">
      <dgm:prSet presAssocID="{882FE06A-A11C-4C85-8C3F-DADA6F853EFE}" presName="compNode" presStyleCnt="0"/>
      <dgm:spPr/>
    </dgm:pt>
    <dgm:pt modelId="{798A885D-D6C3-426B-83FE-22D42BFFF813}" type="pres">
      <dgm:prSet presAssocID="{882FE06A-A11C-4C85-8C3F-DADA6F853EFE}" presName="bgRect" presStyleLbl="bgShp" presStyleIdx="2" presStyleCnt="4"/>
      <dgm:spPr/>
    </dgm:pt>
    <dgm:pt modelId="{0334D99D-55FA-479E-90FA-6AF6D529D825}" type="pres">
      <dgm:prSet presAssocID="{882FE06A-A11C-4C85-8C3F-DADA6F853E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ithering Tree outline"/>
        </a:ext>
      </dgm:extLst>
    </dgm:pt>
    <dgm:pt modelId="{22CD7CCB-640D-4766-B89A-B3084C575E44}" type="pres">
      <dgm:prSet presAssocID="{882FE06A-A11C-4C85-8C3F-DADA6F853EFE}" presName="spaceRect" presStyleCnt="0"/>
      <dgm:spPr/>
    </dgm:pt>
    <dgm:pt modelId="{530F0A49-DC2F-47BE-8C2F-B7D2860BCD4D}" type="pres">
      <dgm:prSet presAssocID="{882FE06A-A11C-4C85-8C3F-DADA6F853EFE}" presName="parTx" presStyleLbl="revTx" presStyleIdx="2" presStyleCnt="4">
        <dgm:presLayoutVars>
          <dgm:chMax val="0"/>
          <dgm:chPref val="0"/>
        </dgm:presLayoutVars>
      </dgm:prSet>
      <dgm:spPr/>
    </dgm:pt>
    <dgm:pt modelId="{644BA7A8-3446-4A75-95E0-230053867CE9}" type="pres">
      <dgm:prSet presAssocID="{FF3BEA7E-AAFC-4C41-9B6C-B6CB73990601}" presName="sibTrans" presStyleCnt="0"/>
      <dgm:spPr/>
    </dgm:pt>
    <dgm:pt modelId="{E3D41888-05CD-4128-95F5-C37F81423B55}" type="pres">
      <dgm:prSet presAssocID="{89974CA2-F095-4AAF-BA8E-BC8E26070C83}" presName="compNode" presStyleCnt="0"/>
      <dgm:spPr/>
    </dgm:pt>
    <dgm:pt modelId="{C1494BDD-E33C-4758-A590-DB0E8967077A}" type="pres">
      <dgm:prSet presAssocID="{89974CA2-F095-4AAF-BA8E-BC8E26070C83}" presName="bgRect" presStyleLbl="bgShp" presStyleIdx="3" presStyleCnt="4"/>
      <dgm:spPr/>
    </dgm:pt>
    <dgm:pt modelId="{8898C69B-D814-4E83-A5AB-EF1589CF78CE}" type="pres">
      <dgm:prSet presAssocID="{89974CA2-F095-4AAF-BA8E-BC8E26070C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eaker"/>
        </a:ext>
      </dgm:extLst>
    </dgm:pt>
    <dgm:pt modelId="{5BE3DBDF-F7F4-4331-BB5E-DE5C2478EF91}" type="pres">
      <dgm:prSet presAssocID="{89974CA2-F095-4AAF-BA8E-BC8E26070C83}" presName="spaceRect" presStyleCnt="0"/>
      <dgm:spPr/>
    </dgm:pt>
    <dgm:pt modelId="{8782A738-AA10-4CF3-9737-0BDBFB4DAD24}" type="pres">
      <dgm:prSet presAssocID="{89974CA2-F095-4AAF-BA8E-BC8E26070C83}" presName="parTx" presStyleLbl="revTx" presStyleIdx="3" presStyleCnt="4">
        <dgm:presLayoutVars>
          <dgm:chMax val="0"/>
          <dgm:chPref val="0"/>
        </dgm:presLayoutVars>
      </dgm:prSet>
      <dgm:spPr/>
    </dgm:pt>
  </dgm:ptLst>
  <dgm:cxnLst>
    <dgm:cxn modelId="{4E2C3268-834C-45A6-BAF7-E147A0246451}" srcId="{6ACA3704-A569-4CB7-B0C1-561D10F774E4}" destId="{65B97DC9-4FCE-4B2C-BA03-3E0EB39D0E13}" srcOrd="0" destOrd="0" parTransId="{5951CB6F-3C86-4AAA-AA0B-EF5D4F9A1D2E}" sibTransId="{E48C5E1A-6746-4AD5-8F9F-E285661BD668}"/>
    <dgm:cxn modelId="{64DAA056-E92A-4B1A-B938-C1262B4770FB}" type="presOf" srcId="{A9F7215E-C89E-407B-AE6F-D3D11EA898C9}" destId="{22996A26-FC7E-4D25-AB4D-3A11EF7B4DC8}" srcOrd="0" destOrd="0" presId="urn:microsoft.com/office/officeart/2018/2/layout/IconVerticalSolidList"/>
    <dgm:cxn modelId="{EC22F797-5DDE-4ABA-B7E3-B56AE51FA94F}" srcId="{6ACA3704-A569-4CB7-B0C1-561D10F774E4}" destId="{A9F7215E-C89E-407B-AE6F-D3D11EA898C9}" srcOrd="1" destOrd="0" parTransId="{FA671629-CF32-439C-A083-DE289FFC8C43}" sibTransId="{D9D753F3-6D6C-42BF-981F-CF19434D57B7}"/>
    <dgm:cxn modelId="{453552A4-81B6-4C47-AAB4-C5FE8D31A358}" type="presOf" srcId="{89974CA2-F095-4AAF-BA8E-BC8E26070C83}" destId="{8782A738-AA10-4CF3-9737-0BDBFB4DAD24}" srcOrd="0" destOrd="0" presId="urn:microsoft.com/office/officeart/2018/2/layout/IconVerticalSolidList"/>
    <dgm:cxn modelId="{F585E9B6-4942-41F0-A897-5889830F2524}" srcId="{6ACA3704-A569-4CB7-B0C1-561D10F774E4}" destId="{882FE06A-A11C-4C85-8C3F-DADA6F853EFE}" srcOrd="2" destOrd="0" parTransId="{5700166E-EB24-4666-ACB2-D85F343D65D9}" sibTransId="{FF3BEA7E-AAFC-4C41-9B6C-B6CB73990601}"/>
    <dgm:cxn modelId="{1BECEACA-F630-4E89-8EEB-CFBB42B419D0}" type="presOf" srcId="{65B97DC9-4FCE-4B2C-BA03-3E0EB39D0E13}" destId="{38D0A0CF-A988-4D77-846D-2A44C30FD73A}" srcOrd="0" destOrd="0" presId="urn:microsoft.com/office/officeart/2018/2/layout/IconVerticalSolidList"/>
    <dgm:cxn modelId="{E277ACCB-7680-4887-8B05-6B842DC29118}" type="presOf" srcId="{6ACA3704-A569-4CB7-B0C1-561D10F774E4}" destId="{B20301F1-FF78-406F-B8AE-DA3BA529B3C7}" srcOrd="0" destOrd="0" presId="urn:microsoft.com/office/officeart/2018/2/layout/IconVerticalSolidList"/>
    <dgm:cxn modelId="{1AEF66D0-5E8E-4CA3-A4FF-01AAC2714D07}" type="presOf" srcId="{882FE06A-A11C-4C85-8C3F-DADA6F853EFE}" destId="{530F0A49-DC2F-47BE-8C2F-B7D2860BCD4D}" srcOrd="0" destOrd="0" presId="urn:microsoft.com/office/officeart/2018/2/layout/IconVerticalSolidList"/>
    <dgm:cxn modelId="{D17020D5-BD00-431D-B040-40A4EFBF58D5}" srcId="{6ACA3704-A569-4CB7-B0C1-561D10F774E4}" destId="{89974CA2-F095-4AAF-BA8E-BC8E26070C83}" srcOrd="3" destOrd="0" parTransId="{3E541EEC-13A1-4D71-8429-B8A762BAEFD1}" sibTransId="{C942517C-829B-434C-9843-33FAAD23F3FB}"/>
    <dgm:cxn modelId="{7C853FF5-D38E-4D01-8955-60B533E68B12}" type="presParOf" srcId="{B20301F1-FF78-406F-B8AE-DA3BA529B3C7}" destId="{25466399-EC96-4D0A-8496-7F80D04C63EF}" srcOrd="0" destOrd="0" presId="urn:microsoft.com/office/officeart/2018/2/layout/IconVerticalSolidList"/>
    <dgm:cxn modelId="{241DBE27-DFF8-423C-B4B0-E61E0E193BBC}" type="presParOf" srcId="{25466399-EC96-4D0A-8496-7F80D04C63EF}" destId="{2987497C-58B9-4F58-A3AA-E15A60B3B351}" srcOrd="0" destOrd="0" presId="urn:microsoft.com/office/officeart/2018/2/layout/IconVerticalSolidList"/>
    <dgm:cxn modelId="{A6248E73-F8A0-4B02-BDE9-69A4FF47DBEA}" type="presParOf" srcId="{25466399-EC96-4D0A-8496-7F80D04C63EF}" destId="{D9145A5A-F720-446E-A05A-AD270B3234AE}" srcOrd="1" destOrd="0" presId="urn:microsoft.com/office/officeart/2018/2/layout/IconVerticalSolidList"/>
    <dgm:cxn modelId="{6FE29652-DE06-4666-AB1E-C03DA9892E42}" type="presParOf" srcId="{25466399-EC96-4D0A-8496-7F80D04C63EF}" destId="{9F9F76A7-641E-4314-B34D-F68705069CE3}" srcOrd="2" destOrd="0" presId="urn:microsoft.com/office/officeart/2018/2/layout/IconVerticalSolidList"/>
    <dgm:cxn modelId="{2B379EB6-2C36-4CDA-A189-F37BA6DF55A3}" type="presParOf" srcId="{25466399-EC96-4D0A-8496-7F80D04C63EF}" destId="{38D0A0CF-A988-4D77-846D-2A44C30FD73A}" srcOrd="3" destOrd="0" presId="urn:microsoft.com/office/officeart/2018/2/layout/IconVerticalSolidList"/>
    <dgm:cxn modelId="{CCD38179-D17B-45F9-BD29-5956099C48FC}" type="presParOf" srcId="{B20301F1-FF78-406F-B8AE-DA3BA529B3C7}" destId="{D6A0EF3A-5D37-4093-9FC8-4CD6710C1B6C}" srcOrd="1" destOrd="0" presId="urn:microsoft.com/office/officeart/2018/2/layout/IconVerticalSolidList"/>
    <dgm:cxn modelId="{6379C9D5-7E4E-48CC-8C76-4C259875BFBD}" type="presParOf" srcId="{B20301F1-FF78-406F-B8AE-DA3BA529B3C7}" destId="{E2F9C316-D9D3-4794-96B1-F2403C912275}" srcOrd="2" destOrd="0" presId="urn:microsoft.com/office/officeart/2018/2/layout/IconVerticalSolidList"/>
    <dgm:cxn modelId="{DC31D8C2-B8DF-44F8-9092-A0AF97C9B4A3}" type="presParOf" srcId="{E2F9C316-D9D3-4794-96B1-F2403C912275}" destId="{4CFBEC1B-74CD-4F30-BC95-7DABE29EA76F}" srcOrd="0" destOrd="0" presId="urn:microsoft.com/office/officeart/2018/2/layout/IconVerticalSolidList"/>
    <dgm:cxn modelId="{6C3CC40F-F52F-4C4D-B5B3-E36C2398B872}" type="presParOf" srcId="{E2F9C316-D9D3-4794-96B1-F2403C912275}" destId="{5622DE2B-FE27-4881-BD1A-0E476CA7108B}" srcOrd="1" destOrd="0" presId="urn:microsoft.com/office/officeart/2018/2/layout/IconVerticalSolidList"/>
    <dgm:cxn modelId="{38875D47-5CC9-4A2C-8719-DB58B40F9B63}" type="presParOf" srcId="{E2F9C316-D9D3-4794-96B1-F2403C912275}" destId="{42287B3C-7695-4A7C-AF09-233E5471B06A}" srcOrd="2" destOrd="0" presId="urn:microsoft.com/office/officeart/2018/2/layout/IconVerticalSolidList"/>
    <dgm:cxn modelId="{E60B854E-7A05-4169-BF58-9F263C8EEEE0}" type="presParOf" srcId="{E2F9C316-D9D3-4794-96B1-F2403C912275}" destId="{22996A26-FC7E-4D25-AB4D-3A11EF7B4DC8}" srcOrd="3" destOrd="0" presId="urn:microsoft.com/office/officeart/2018/2/layout/IconVerticalSolidList"/>
    <dgm:cxn modelId="{117CE528-5286-42D6-9F9D-3734C7744C01}" type="presParOf" srcId="{B20301F1-FF78-406F-B8AE-DA3BA529B3C7}" destId="{BE126CB7-AB16-472D-B127-E0F663C6C63B}" srcOrd="3" destOrd="0" presId="urn:microsoft.com/office/officeart/2018/2/layout/IconVerticalSolidList"/>
    <dgm:cxn modelId="{24BFF29C-DC92-45ED-A32C-67DE8C542C94}" type="presParOf" srcId="{B20301F1-FF78-406F-B8AE-DA3BA529B3C7}" destId="{F1F96828-624F-462B-B26A-D28AC78B0432}" srcOrd="4" destOrd="0" presId="urn:microsoft.com/office/officeart/2018/2/layout/IconVerticalSolidList"/>
    <dgm:cxn modelId="{09E666C8-459A-44DE-BDF5-2C6EA1019E15}" type="presParOf" srcId="{F1F96828-624F-462B-B26A-D28AC78B0432}" destId="{798A885D-D6C3-426B-83FE-22D42BFFF813}" srcOrd="0" destOrd="0" presId="urn:microsoft.com/office/officeart/2018/2/layout/IconVerticalSolidList"/>
    <dgm:cxn modelId="{94299458-DD3E-4027-BCAC-4F6F52A2B672}" type="presParOf" srcId="{F1F96828-624F-462B-B26A-D28AC78B0432}" destId="{0334D99D-55FA-479E-90FA-6AF6D529D825}" srcOrd="1" destOrd="0" presId="urn:microsoft.com/office/officeart/2018/2/layout/IconVerticalSolidList"/>
    <dgm:cxn modelId="{8C2862AD-7533-4117-A0A9-00FC0E338824}" type="presParOf" srcId="{F1F96828-624F-462B-B26A-D28AC78B0432}" destId="{22CD7CCB-640D-4766-B89A-B3084C575E44}" srcOrd="2" destOrd="0" presId="urn:microsoft.com/office/officeart/2018/2/layout/IconVerticalSolidList"/>
    <dgm:cxn modelId="{E6FD24D4-5DEB-4311-A0A9-E4EC96BCA4E0}" type="presParOf" srcId="{F1F96828-624F-462B-B26A-D28AC78B0432}" destId="{530F0A49-DC2F-47BE-8C2F-B7D2860BCD4D}" srcOrd="3" destOrd="0" presId="urn:microsoft.com/office/officeart/2018/2/layout/IconVerticalSolidList"/>
    <dgm:cxn modelId="{BEA2E835-E762-48F7-BE49-9058F0F68BD0}" type="presParOf" srcId="{B20301F1-FF78-406F-B8AE-DA3BA529B3C7}" destId="{644BA7A8-3446-4A75-95E0-230053867CE9}" srcOrd="5" destOrd="0" presId="urn:microsoft.com/office/officeart/2018/2/layout/IconVerticalSolidList"/>
    <dgm:cxn modelId="{F57A302E-768D-4BCC-9EFD-DAD02816E1B6}" type="presParOf" srcId="{B20301F1-FF78-406F-B8AE-DA3BA529B3C7}" destId="{E3D41888-05CD-4128-95F5-C37F81423B55}" srcOrd="6" destOrd="0" presId="urn:microsoft.com/office/officeart/2018/2/layout/IconVerticalSolidList"/>
    <dgm:cxn modelId="{8F012CC2-F58B-43D2-8F1A-2EA57B6789B2}" type="presParOf" srcId="{E3D41888-05CD-4128-95F5-C37F81423B55}" destId="{C1494BDD-E33C-4758-A590-DB0E8967077A}" srcOrd="0" destOrd="0" presId="urn:microsoft.com/office/officeart/2018/2/layout/IconVerticalSolidList"/>
    <dgm:cxn modelId="{9CBB8407-6AD6-4EA2-9E77-C82D7C200F77}" type="presParOf" srcId="{E3D41888-05CD-4128-95F5-C37F81423B55}" destId="{8898C69B-D814-4E83-A5AB-EF1589CF78CE}" srcOrd="1" destOrd="0" presId="urn:microsoft.com/office/officeart/2018/2/layout/IconVerticalSolidList"/>
    <dgm:cxn modelId="{5D8141FE-F509-4C6E-A53C-7F610EB39719}" type="presParOf" srcId="{E3D41888-05CD-4128-95F5-C37F81423B55}" destId="{5BE3DBDF-F7F4-4331-BB5E-DE5C2478EF91}" srcOrd="2" destOrd="0" presId="urn:microsoft.com/office/officeart/2018/2/layout/IconVerticalSolidList"/>
    <dgm:cxn modelId="{99BC7AE3-F256-4716-89E9-22C6E09B554C}" type="presParOf" srcId="{E3D41888-05CD-4128-95F5-C37F81423B55}" destId="{8782A738-AA10-4CF3-9737-0BDBFB4DAD2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95EA04-C893-4BE4-A1D7-8FFB56B9134B}" type="doc">
      <dgm:prSet loTypeId="urn:microsoft.com/office/officeart/2005/8/layout/bProcess2" loCatId="process" qsTypeId="urn:microsoft.com/office/officeart/2005/8/quickstyle/simple1" qsCatId="simple" csTypeId="urn:microsoft.com/office/officeart/2005/8/colors/accent3_2" csCatId="accent3"/>
      <dgm:spPr/>
      <dgm:t>
        <a:bodyPr/>
        <a:lstStyle/>
        <a:p>
          <a:endParaRPr lang="en-US"/>
        </a:p>
      </dgm:t>
    </dgm:pt>
    <dgm:pt modelId="{2BF3B511-9545-43F4-BB3A-66C132E2D604}">
      <dgm:prSet/>
      <dgm:spPr/>
      <dgm:t>
        <a:bodyPr/>
        <a:lstStyle/>
        <a:p>
          <a:r>
            <a:rPr lang="en-US"/>
            <a:t>are not subject to jurisdiction….</a:t>
          </a:r>
        </a:p>
      </dgm:t>
    </dgm:pt>
    <dgm:pt modelId="{D20B33EB-D903-4BA4-AF0A-218A02B04808}" type="parTrans" cxnId="{D5660E53-F47F-47CA-802D-18EE4BE871F6}">
      <dgm:prSet/>
      <dgm:spPr/>
      <dgm:t>
        <a:bodyPr/>
        <a:lstStyle/>
        <a:p>
          <a:endParaRPr lang="en-US"/>
        </a:p>
      </dgm:t>
    </dgm:pt>
    <dgm:pt modelId="{B2AAC3BF-9C49-4D70-94D6-637C983B6196}" type="sibTrans" cxnId="{D5660E53-F47F-47CA-802D-18EE4BE871F6}">
      <dgm:prSet/>
      <dgm:spPr/>
      <dgm:t>
        <a:bodyPr/>
        <a:lstStyle/>
        <a:p>
          <a:endParaRPr lang="en-US"/>
        </a:p>
      </dgm:t>
    </dgm:pt>
    <dgm:pt modelId="{C172A7A7-3131-4C27-A84A-1AC9273EC7B6}">
      <dgm:prSet/>
      <dgm:spPr/>
      <dgm:t>
        <a:bodyPr/>
        <a:lstStyle/>
        <a:p>
          <a:r>
            <a:rPr lang="en-US"/>
            <a:t>UNLESS and UNTIL that activity alters a wetland.</a:t>
          </a:r>
        </a:p>
      </dgm:t>
    </dgm:pt>
    <dgm:pt modelId="{BE85D43E-AA26-46DE-8E33-51BE164FA3B0}" type="parTrans" cxnId="{0EB13416-C04E-419F-9C94-7D8756A12B97}">
      <dgm:prSet/>
      <dgm:spPr/>
      <dgm:t>
        <a:bodyPr/>
        <a:lstStyle/>
        <a:p>
          <a:endParaRPr lang="en-US"/>
        </a:p>
      </dgm:t>
    </dgm:pt>
    <dgm:pt modelId="{603B7309-356D-41E5-AE53-585653BEAEF5}" type="sibTrans" cxnId="{0EB13416-C04E-419F-9C94-7D8756A12B97}">
      <dgm:prSet/>
      <dgm:spPr/>
      <dgm:t>
        <a:bodyPr/>
        <a:lstStyle/>
        <a:p>
          <a:endParaRPr lang="en-US"/>
        </a:p>
      </dgm:t>
    </dgm:pt>
    <dgm:pt modelId="{436D0CE3-5516-4D2F-A4A2-9F78EEEFFD12}" type="pres">
      <dgm:prSet presAssocID="{E695EA04-C893-4BE4-A1D7-8FFB56B9134B}" presName="diagram" presStyleCnt="0">
        <dgm:presLayoutVars>
          <dgm:dir/>
          <dgm:resizeHandles/>
        </dgm:presLayoutVars>
      </dgm:prSet>
      <dgm:spPr/>
    </dgm:pt>
    <dgm:pt modelId="{F295A7A6-A622-4CA8-AF08-22DEFE99884F}" type="pres">
      <dgm:prSet presAssocID="{2BF3B511-9545-43F4-BB3A-66C132E2D604}" presName="firstNode" presStyleLbl="node1" presStyleIdx="0" presStyleCnt="2">
        <dgm:presLayoutVars>
          <dgm:bulletEnabled val="1"/>
        </dgm:presLayoutVars>
      </dgm:prSet>
      <dgm:spPr/>
    </dgm:pt>
    <dgm:pt modelId="{8C778B49-AC36-4919-8BBC-CE53325848CD}" type="pres">
      <dgm:prSet presAssocID="{B2AAC3BF-9C49-4D70-94D6-637C983B6196}" presName="sibTrans" presStyleLbl="sibTrans2D1" presStyleIdx="0" presStyleCnt="1"/>
      <dgm:spPr/>
    </dgm:pt>
    <dgm:pt modelId="{35D9B475-D05F-4B5A-BBAE-EEB2D95E9903}" type="pres">
      <dgm:prSet presAssocID="{C172A7A7-3131-4C27-A84A-1AC9273EC7B6}" presName="lastNode" presStyleLbl="node1" presStyleIdx="1" presStyleCnt="2">
        <dgm:presLayoutVars>
          <dgm:bulletEnabled val="1"/>
        </dgm:presLayoutVars>
      </dgm:prSet>
      <dgm:spPr/>
    </dgm:pt>
  </dgm:ptLst>
  <dgm:cxnLst>
    <dgm:cxn modelId="{B864620F-7146-4A0A-8F60-44C97A1FF4B9}" type="presOf" srcId="{E695EA04-C893-4BE4-A1D7-8FFB56B9134B}" destId="{436D0CE3-5516-4D2F-A4A2-9F78EEEFFD12}" srcOrd="0" destOrd="0" presId="urn:microsoft.com/office/officeart/2005/8/layout/bProcess2"/>
    <dgm:cxn modelId="{0EB13416-C04E-419F-9C94-7D8756A12B97}" srcId="{E695EA04-C893-4BE4-A1D7-8FFB56B9134B}" destId="{C172A7A7-3131-4C27-A84A-1AC9273EC7B6}" srcOrd="1" destOrd="0" parTransId="{BE85D43E-AA26-46DE-8E33-51BE164FA3B0}" sibTransId="{603B7309-356D-41E5-AE53-585653BEAEF5}"/>
    <dgm:cxn modelId="{86607666-0B70-455E-9FC3-5869EDEFF21F}" type="presOf" srcId="{C172A7A7-3131-4C27-A84A-1AC9273EC7B6}" destId="{35D9B475-D05F-4B5A-BBAE-EEB2D95E9903}" srcOrd="0" destOrd="0" presId="urn:microsoft.com/office/officeart/2005/8/layout/bProcess2"/>
    <dgm:cxn modelId="{A1B4F566-64DF-4767-BE35-42B94958122F}" type="presOf" srcId="{B2AAC3BF-9C49-4D70-94D6-637C983B6196}" destId="{8C778B49-AC36-4919-8BBC-CE53325848CD}" srcOrd="0" destOrd="0" presId="urn:microsoft.com/office/officeart/2005/8/layout/bProcess2"/>
    <dgm:cxn modelId="{D5660E53-F47F-47CA-802D-18EE4BE871F6}" srcId="{E695EA04-C893-4BE4-A1D7-8FFB56B9134B}" destId="{2BF3B511-9545-43F4-BB3A-66C132E2D604}" srcOrd="0" destOrd="0" parTransId="{D20B33EB-D903-4BA4-AF0A-218A02B04808}" sibTransId="{B2AAC3BF-9C49-4D70-94D6-637C983B6196}"/>
    <dgm:cxn modelId="{298CA482-6599-477E-B92A-E1AF4EA76B06}" type="presOf" srcId="{2BF3B511-9545-43F4-BB3A-66C132E2D604}" destId="{F295A7A6-A622-4CA8-AF08-22DEFE99884F}" srcOrd="0" destOrd="0" presId="urn:microsoft.com/office/officeart/2005/8/layout/bProcess2"/>
    <dgm:cxn modelId="{B686D58E-114B-4CC3-A723-55B9E604F4D1}" type="presParOf" srcId="{436D0CE3-5516-4D2F-A4A2-9F78EEEFFD12}" destId="{F295A7A6-A622-4CA8-AF08-22DEFE99884F}" srcOrd="0" destOrd="0" presId="urn:microsoft.com/office/officeart/2005/8/layout/bProcess2"/>
    <dgm:cxn modelId="{4FBBD132-60F9-4FE8-844A-11788E1AF5C1}" type="presParOf" srcId="{436D0CE3-5516-4D2F-A4A2-9F78EEEFFD12}" destId="{8C778B49-AC36-4919-8BBC-CE53325848CD}" srcOrd="1" destOrd="0" presId="urn:microsoft.com/office/officeart/2005/8/layout/bProcess2"/>
    <dgm:cxn modelId="{21F8FDF8-D51E-4162-9E17-9C29F73759D0}" type="presParOf" srcId="{436D0CE3-5516-4D2F-A4A2-9F78EEEFFD12}" destId="{35D9B475-D05F-4B5A-BBAE-EEB2D95E9903}"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390406E-FDA8-4678-9D8B-36DF9EF2DCB5}"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B3B37308-EF11-4480-BF66-E0A3517495BE}">
      <dgm:prSet/>
      <dgm:spPr/>
      <dgm:t>
        <a:bodyPr/>
        <a:lstStyle/>
        <a:p>
          <a:r>
            <a:rPr lang="en-US" b="0" i="0" baseline="0"/>
            <a:t>Are there wetland resource areas on the site or within 100 feet of the site?</a:t>
          </a:r>
          <a:endParaRPr lang="en-US"/>
        </a:p>
      </dgm:t>
    </dgm:pt>
    <dgm:pt modelId="{6922C66C-8488-4C27-A63A-A679FD36E166}" type="parTrans" cxnId="{A6A1AC4E-FEE2-4F54-91F8-9213895CE7DC}">
      <dgm:prSet/>
      <dgm:spPr/>
      <dgm:t>
        <a:bodyPr/>
        <a:lstStyle/>
        <a:p>
          <a:endParaRPr lang="en-US"/>
        </a:p>
      </dgm:t>
    </dgm:pt>
    <dgm:pt modelId="{867E6AE4-D039-4811-B876-BC44B5A894F0}" type="sibTrans" cxnId="{A6A1AC4E-FEE2-4F54-91F8-9213895CE7DC}">
      <dgm:prSet/>
      <dgm:spPr/>
      <dgm:t>
        <a:bodyPr/>
        <a:lstStyle/>
        <a:p>
          <a:endParaRPr lang="en-US"/>
        </a:p>
      </dgm:t>
    </dgm:pt>
    <dgm:pt modelId="{D79B028A-EE92-49AE-9C78-DBCB20907F97}">
      <dgm:prSet/>
      <dgm:spPr/>
      <dgm:t>
        <a:bodyPr/>
        <a:lstStyle/>
        <a:p>
          <a:r>
            <a:rPr lang="en-US" b="0" i="0" baseline="0"/>
            <a:t>Is there a perennial river within 200ft?</a:t>
          </a:r>
          <a:endParaRPr lang="en-US"/>
        </a:p>
      </dgm:t>
    </dgm:pt>
    <dgm:pt modelId="{AB2C7DB2-9CD1-48D5-8C3E-1E80EC342B5D}" type="parTrans" cxnId="{FC9580F5-7B6E-4916-8220-2163D26C487C}">
      <dgm:prSet/>
      <dgm:spPr/>
      <dgm:t>
        <a:bodyPr/>
        <a:lstStyle/>
        <a:p>
          <a:endParaRPr lang="en-US"/>
        </a:p>
      </dgm:t>
    </dgm:pt>
    <dgm:pt modelId="{B9E1C052-F724-476C-B072-E0CFA428B9EA}" type="sibTrans" cxnId="{FC9580F5-7B6E-4916-8220-2163D26C487C}">
      <dgm:prSet/>
      <dgm:spPr/>
      <dgm:t>
        <a:bodyPr/>
        <a:lstStyle/>
        <a:p>
          <a:endParaRPr lang="en-US"/>
        </a:p>
      </dgm:t>
    </dgm:pt>
    <dgm:pt modelId="{E1771D11-2895-4481-A39D-E10B35AC7558}">
      <dgm:prSet/>
      <dgm:spPr/>
      <dgm:t>
        <a:bodyPr/>
        <a:lstStyle/>
        <a:p>
          <a:r>
            <a:rPr lang="en-US" b="0" i="0" baseline="0"/>
            <a:t>Will the work dredge, fill, remove or alter a wetland resource area?</a:t>
          </a:r>
          <a:endParaRPr lang="en-US"/>
        </a:p>
      </dgm:t>
    </dgm:pt>
    <dgm:pt modelId="{041CC328-B082-4C69-85B5-82BE84BC4A49}" type="parTrans" cxnId="{9CC30A7A-BC81-4451-86E3-4DFEB8F560A6}">
      <dgm:prSet/>
      <dgm:spPr/>
      <dgm:t>
        <a:bodyPr/>
        <a:lstStyle/>
        <a:p>
          <a:endParaRPr lang="en-US"/>
        </a:p>
      </dgm:t>
    </dgm:pt>
    <dgm:pt modelId="{D9FF6A86-CEB1-4B23-BC5D-02559FA1B66F}" type="sibTrans" cxnId="{9CC30A7A-BC81-4451-86E3-4DFEB8F560A6}">
      <dgm:prSet/>
      <dgm:spPr/>
      <dgm:t>
        <a:bodyPr/>
        <a:lstStyle/>
        <a:p>
          <a:endParaRPr lang="en-US"/>
        </a:p>
      </dgm:t>
    </dgm:pt>
    <dgm:pt modelId="{2B5C9286-7C6A-4B55-8EBD-0D11D2779EB7}">
      <dgm:prSet/>
      <dgm:spPr/>
      <dgm:t>
        <a:bodyPr/>
        <a:lstStyle/>
        <a:p>
          <a:r>
            <a:rPr lang="en-US" b="0" i="0" baseline="0"/>
            <a:t>Access possible without a wetland crossing?</a:t>
          </a:r>
          <a:endParaRPr lang="en-US"/>
        </a:p>
      </dgm:t>
    </dgm:pt>
    <dgm:pt modelId="{CF0D49CF-C73D-4EB7-8E78-2EEA56C8340A}" type="parTrans" cxnId="{EC1DDB3F-6358-450A-B84F-FEAFF76F0CDF}">
      <dgm:prSet/>
      <dgm:spPr/>
      <dgm:t>
        <a:bodyPr/>
        <a:lstStyle/>
        <a:p>
          <a:endParaRPr lang="en-US"/>
        </a:p>
      </dgm:t>
    </dgm:pt>
    <dgm:pt modelId="{F631760C-7F66-4886-9F8D-093978E8A576}" type="sibTrans" cxnId="{EC1DDB3F-6358-450A-B84F-FEAFF76F0CDF}">
      <dgm:prSet/>
      <dgm:spPr/>
      <dgm:t>
        <a:bodyPr/>
        <a:lstStyle/>
        <a:p>
          <a:endParaRPr lang="en-US"/>
        </a:p>
      </dgm:t>
    </dgm:pt>
    <dgm:pt modelId="{D7F17F0A-C878-4C2E-93F2-6E6CBE468FB3}" type="pres">
      <dgm:prSet presAssocID="{D390406E-FDA8-4678-9D8B-36DF9EF2DCB5}" presName="root" presStyleCnt="0">
        <dgm:presLayoutVars>
          <dgm:dir/>
          <dgm:resizeHandles val="exact"/>
        </dgm:presLayoutVars>
      </dgm:prSet>
      <dgm:spPr/>
    </dgm:pt>
    <dgm:pt modelId="{816BF914-8071-45FB-AB42-1CE4B4A9FE34}" type="pres">
      <dgm:prSet presAssocID="{B3B37308-EF11-4480-BF66-E0A3517495BE}" presName="compNode" presStyleCnt="0"/>
      <dgm:spPr/>
    </dgm:pt>
    <dgm:pt modelId="{B1FD12E7-7795-49B8-9DC3-637B472EFEB7}" type="pres">
      <dgm:prSet presAssocID="{B3B37308-EF11-4480-BF66-E0A3517495BE}" presName="bgRect" presStyleLbl="bgShp" presStyleIdx="0" presStyleCnt="4"/>
      <dgm:spPr/>
    </dgm:pt>
    <dgm:pt modelId="{7B84A356-2827-47B9-AAF9-A8E52BED8DA7}" type="pres">
      <dgm:prSet presAssocID="{B3B37308-EF11-4480-BF66-E0A3517495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Question Mark with solid fill"/>
        </a:ext>
      </dgm:extLst>
    </dgm:pt>
    <dgm:pt modelId="{97378F22-8149-43B9-9391-7D623BE7ACCE}" type="pres">
      <dgm:prSet presAssocID="{B3B37308-EF11-4480-BF66-E0A3517495BE}" presName="spaceRect" presStyleCnt="0"/>
      <dgm:spPr/>
    </dgm:pt>
    <dgm:pt modelId="{A95A0054-A982-4DF0-A7E4-CBEE09159520}" type="pres">
      <dgm:prSet presAssocID="{B3B37308-EF11-4480-BF66-E0A3517495BE}" presName="parTx" presStyleLbl="revTx" presStyleIdx="0" presStyleCnt="4">
        <dgm:presLayoutVars>
          <dgm:chMax val="0"/>
          <dgm:chPref val="0"/>
        </dgm:presLayoutVars>
      </dgm:prSet>
      <dgm:spPr/>
    </dgm:pt>
    <dgm:pt modelId="{FFFD1707-AFDF-421E-A76C-D0CDEB9D4803}" type="pres">
      <dgm:prSet presAssocID="{867E6AE4-D039-4811-B876-BC44B5A894F0}" presName="sibTrans" presStyleCnt="0"/>
      <dgm:spPr/>
    </dgm:pt>
    <dgm:pt modelId="{F5E9D63E-4CD2-4D41-8F61-A80BDA9E3040}" type="pres">
      <dgm:prSet presAssocID="{D79B028A-EE92-49AE-9C78-DBCB20907F97}" presName="compNode" presStyleCnt="0"/>
      <dgm:spPr/>
    </dgm:pt>
    <dgm:pt modelId="{4D2A237C-7B70-476D-97E7-932F3C16810C}" type="pres">
      <dgm:prSet presAssocID="{D79B028A-EE92-49AE-9C78-DBCB20907F97}" presName="bgRect" presStyleLbl="bgShp" presStyleIdx="1" presStyleCnt="4"/>
      <dgm:spPr/>
    </dgm:pt>
    <dgm:pt modelId="{32DEB8F8-D0DB-4E37-9734-F33400673A30}" type="pres">
      <dgm:prSet presAssocID="{D79B028A-EE92-49AE-9C78-DBCB20907F9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lp with solid fill"/>
        </a:ext>
      </dgm:extLst>
    </dgm:pt>
    <dgm:pt modelId="{22AEC845-0F35-410A-95F4-A613F696C5B8}" type="pres">
      <dgm:prSet presAssocID="{D79B028A-EE92-49AE-9C78-DBCB20907F97}" presName="spaceRect" presStyleCnt="0"/>
      <dgm:spPr/>
    </dgm:pt>
    <dgm:pt modelId="{6A78DCEC-CD72-4B3B-9E09-0765F2889910}" type="pres">
      <dgm:prSet presAssocID="{D79B028A-EE92-49AE-9C78-DBCB20907F97}" presName="parTx" presStyleLbl="revTx" presStyleIdx="1" presStyleCnt="4">
        <dgm:presLayoutVars>
          <dgm:chMax val="0"/>
          <dgm:chPref val="0"/>
        </dgm:presLayoutVars>
      </dgm:prSet>
      <dgm:spPr/>
    </dgm:pt>
    <dgm:pt modelId="{1DA76F80-CEBD-42AC-B373-17204ABB4E48}" type="pres">
      <dgm:prSet presAssocID="{B9E1C052-F724-476C-B072-E0CFA428B9EA}" presName="sibTrans" presStyleCnt="0"/>
      <dgm:spPr/>
    </dgm:pt>
    <dgm:pt modelId="{729C9DB4-44E8-4A9D-A634-545BDBB8A057}" type="pres">
      <dgm:prSet presAssocID="{E1771D11-2895-4481-A39D-E10B35AC7558}" presName="compNode" presStyleCnt="0"/>
      <dgm:spPr/>
    </dgm:pt>
    <dgm:pt modelId="{11EA621C-211F-480B-9DB5-31471F027DBB}" type="pres">
      <dgm:prSet presAssocID="{E1771D11-2895-4481-A39D-E10B35AC7558}" presName="bgRect" presStyleLbl="bgShp" presStyleIdx="2" presStyleCnt="4"/>
      <dgm:spPr/>
    </dgm:pt>
    <dgm:pt modelId="{53E9175A-BB09-4D6F-8D8E-2573760F601D}" type="pres">
      <dgm:prSet presAssocID="{E1771D11-2895-4481-A39D-E10B35AC7558}" presName="iconRect" presStyleLbl="node1" presStyleIdx="2"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lp with solid fill"/>
        </a:ext>
      </dgm:extLst>
    </dgm:pt>
    <dgm:pt modelId="{221452DE-548A-46CE-9BF4-FAA6986BFC14}" type="pres">
      <dgm:prSet presAssocID="{E1771D11-2895-4481-A39D-E10B35AC7558}" presName="spaceRect" presStyleCnt="0"/>
      <dgm:spPr/>
    </dgm:pt>
    <dgm:pt modelId="{EC43CEA7-1372-40A5-80A7-F5E5BC533FF3}" type="pres">
      <dgm:prSet presAssocID="{E1771D11-2895-4481-A39D-E10B35AC7558}" presName="parTx" presStyleLbl="revTx" presStyleIdx="2" presStyleCnt="4">
        <dgm:presLayoutVars>
          <dgm:chMax val="0"/>
          <dgm:chPref val="0"/>
        </dgm:presLayoutVars>
      </dgm:prSet>
      <dgm:spPr/>
    </dgm:pt>
    <dgm:pt modelId="{5703792F-850B-4457-BDFE-2CFB34CFA8C2}" type="pres">
      <dgm:prSet presAssocID="{D9FF6A86-CEB1-4B23-BC5D-02559FA1B66F}" presName="sibTrans" presStyleCnt="0"/>
      <dgm:spPr/>
    </dgm:pt>
    <dgm:pt modelId="{E30B439F-4CCE-4EB2-8D1C-8634FB5FDDD8}" type="pres">
      <dgm:prSet presAssocID="{2B5C9286-7C6A-4B55-8EBD-0D11D2779EB7}" presName="compNode" presStyleCnt="0"/>
      <dgm:spPr/>
    </dgm:pt>
    <dgm:pt modelId="{374FB0E5-A0E5-41D0-BBA3-D318482D0FD4}" type="pres">
      <dgm:prSet presAssocID="{2B5C9286-7C6A-4B55-8EBD-0D11D2779EB7}" presName="bgRect" presStyleLbl="bgShp" presStyleIdx="3" presStyleCnt="4"/>
      <dgm:spPr/>
    </dgm:pt>
    <dgm:pt modelId="{AF9B0910-F3E2-47AE-B969-3879E5500667}" type="pres">
      <dgm:prSet presAssocID="{2B5C9286-7C6A-4B55-8EBD-0D11D2779EB7}" presName="iconRect" presStyleLbl="node1" presStyleIdx="3"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lp with solid fill"/>
        </a:ext>
      </dgm:extLst>
    </dgm:pt>
    <dgm:pt modelId="{8DB5A2A1-63D6-4F19-9E84-0AC6FD2D5549}" type="pres">
      <dgm:prSet presAssocID="{2B5C9286-7C6A-4B55-8EBD-0D11D2779EB7}" presName="spaceRect" presStyleCnt="0"/>
      <dgm:spPr/>
    </dgm:pt>
    <dgm:pt modelId="{78287118-799E-44D7-9337-5D9BFFFB3E0E}" type="pres">
      <dgm:prSet presAssocID="{2B5C9286-7C6A-4B55-8EBD-0D11D2779EB7}" presName="parTx" presStyleLbl="revTx" presStyleIdx="3" presStyleCnt="4">
        <dgm:presLayoutVars>
          <dgm:chMax val="0"/>
          <dgm:chPref val="0"/>
        </dgm:presLayoutVars>
      </dgm:prSet>
      <dgm:spPr/>
    </dgm:pt>
  </dgm:ptLst>
  <dgm:cxnLst>
    <dgm:cxn modelId="{0F403336-506A-451F-8F9F-69D6BF190F79}" type="presOf" srcId="{D79B028A-EE92-49AE-9C78-DBCB20907F97}" destId="{6A78DCEC-CD72-4B3B-9E09-0765F2889910}" srcOrd="0" destOrd="0" presId="urn:microsoft.com/office/officeart/2018/2/layout/IconVerticalSolidList"/>
    <dgm:cxn modelId="{EC1DDB3F-6358-450A-B84F-FEAFF76F0CDF}" srcId="{D390406E-FDA8-4678-9D8B-36DF9EF2DCB5}" destId="{2B5C9286-7C6A-4B55-8EBD-0D11D2779EB7}" srcOrd="3" destOrd="0" parTransId="{CF0D49CF-C73D-4EB7-8E78-2EEA56C8340A}" sibTransId="{F631760C-7F66-4886-9F8D-093978E8A576}"/>
    <dgm:cxn modelId="{EF134643-C229-411A-AA79-80B38F442A9A}" type="presOf" srcId="{D390406E-FDA8-4678-9D8B-36DF9EF2DCB5}" destId="{D7F17F0A-C878-4C2E-93F2-6E6CBE468FB3}" srcOrd="0" destOrd="0" presId="urn:microsoft.com/office/officeart/2018/2/layout/IconVerticalSolidList"/>
    <dgm:cxn modelId="{A6A1AC4E-FEE2-4F54-91F8-9213895CE7DC}" srcId="{D390406E-FDA8-4678-9D8B-36DF9EF2DCB5}" destId="{B3B37308-EF11-4480-BF66-E0A3517495BE}" srcOrd="0" destOrd="0" parTransId="{6922C66C-8488-4C27-A63A-A679FD36E166}" sibTransId="{867E6AE4-D039-4811-B876-BC44B5A894F0}"/>
    <dgm:cxn modelId="{9CC30A7A-BC81-4451-86E3-4DFEB8F560A6}" srcId="{D390406E-FDA8-4678-9D8B-36DF9EF2DCB5}" destId="{E1771D11-2895-4481-A39D-E10B35AC7558}" srcOrd="2" destOrd="0" parTransId="{041CC328-B082-4C69-85B5-82BE84BC4A49}" sibTransId="{D9FF6A86-CEB1-4B23-BC5D-02559FA1B66F}"/>
    <dgm:cxn modelId="{837AF77E-8679-4F47-8666-BEC2D252D809}" type="presOf" srcId="{E1771D11-2895-4481-A39D-E10B35AC7558}" destId="{EC43CEA7-1372-40A5-80A7-F5E5BC533FF3}" srcOrd="0" destOrd="0" presId="urn:microsoft.com/office/officeart/2018/2/layout/IconVerticalSolidList"/>
    <dgm:cxn modelId="{532FA1B1-F050-434B-9B0A-AB20A09ED83E}" type="presOf" srcId="{2B5C9286-7C6A-4B55-8EBD-0D11D2779EB7}" destId="{78287118-799E-44D7-9337-5D9BFFFB3E0E}" srcOrd="0" destOrd="0" presId="urn:microsoft.com/office/officeart/2018/2/layout/IconVerticalSolidList"/>
    <dgm:cxn modelId="{2749D8E7-E4AB-44E7-90E4-FCCBA793ECF4}" type="presOf" srcId="{B3B37308-EF11-4480-BF66-E0A3517495BE}" destId="{A95A0054-A982-4DF0-A7E4-CBEE09159520}" srcOrd="0" destOrd="0" presId="urn:microsoft.com/office/officeart/2018/2/layout/IconVerticalSolidList"/>
    <dgm:cxn modelId="{FC9580F5-7B6E-4916-8220-2163D26C487C}" srcId="{D390406E-FDA8-4678-9D8B-36DF9EF2DCB5}" destId="{D79B028A-EE92-49AE-9C78-DBCB20907F97}" srcOrd="1" destOrd="0" parTransId="{AB2C7DB2-9CD1-48D5-8C3E-1E80EC342B5D}" sibTransId="{B9E1C052-F724-476C-B072-E0CFA428B9EA}"/>
    <dgm:cxn modelId="{195152A7-D067-4C96-8698-CAEC6037FFE6}" type="presParOf" srcId="{D7F17F0A-C878-4C2E-93F2-6E6CBE468FB3}" destId="{816BF914-8071-45FB-AB42-1CE4B4A9FE34}" srcOrd="0" destOrd="0" presId="urn:microsoft.com/office/officeart/2018/2/layout/IconVerticalSolidList"/>
    <dgm:cxn modelId="{0E86D02F-59D8-4030-A333-66F44AADC8FB}" type="presParOf" srcId="{816BF914-8071-45FB-AB42-1CE4B4A9FE34}" destId="{B1FD12E7-7795-49B8-9DC3-637B472EFEB7}" srcOrd="0" destOrd="0" presId="urn:microsoft.com/office/officeart/2018/2/layout/IconVerticalSolidList"/>
    <dgm:cxn modelId="{22CD8D57-8BF7-40A1-9F9B-2819533E7083}" type="presParOf" srcId="{816BF914-8071-45FB-AB42-1CE4B4A9FE34}" destId="{7B84A356-2827-47B9-AAF9-A8E52BED8DA7}" srcOrd="1" destOrd="0" presId="urn:microsoft.com/office/officeart/2018/2/layout/IconVerticalSolidList"/>
    <dgm:cxn modelId="{93AD4D1F-F348-4184-B924-8488280E7534}" type="presParOf" srcId="{816BF914-8071-45FB-AB42-1CE4B4A9FE34}" destId="{97378F22-8149-43B9-9391-7D623BE7ACCE}" srcOrd="2" destOrd="0" presId="urn:microsoft.com/office/officeart/2018/2/layout/IconVerticalSolidList"/>
    <dgm:cxn modelId="{F5E37CD4-710F-4FD8-8E0B-5C795F76E685}" type="presParOf" srcId="{816BF914-8071-45FB-AB42-1CE4B4A9FE34}" destId="{A95A0054-A982-4DF0-A7E4-CBEE09159520}" srcOrd="3" destOrd="0" presId="urn:microsoft.com/office/officeart/2018/2/layout/IconVerticalSolidList"/>
    <dgm:cxn modelId="{7233C382-5D82-4D44-B90A-EF96C3F15C52}" type="presParOf" srcId="{D7F17F0A-C878-4C2E-93F2-6E6CBE468FB3}" destId="{FFFD1707-AFDF-421E-A76C-D0CDEB9D4803}" srcOrd="1" destOrd="0" presId="urn:microsoft.com/office/officeart/2018/2/layout/IconVerticalSolidList"/>
    <dgm:cxn modelId="{01F214EC-458F-4597-8DD4-40653BA7B758}" type="presParOf" srcId="{D7F17F0A-C878-4C2E-93F2-6E6CBE468FB3}" destId="{F5E9D63E-4CD2-4D41-8F61-A80BDA9E3040}" srcOrd="2" destOrd="0" presId="urn:microsoft.com/office/officeart/2018/2/layout/IconVerticalSolidList"/>
    <dgm:cxn modelId="{34F58DEB-2895-4DE3-BD73-1C91847BA8C8}" type="presParOf" srcId="{F5E9D63E-4CD2-4D41-8F61-A80BDA9E3040}" destId="{4D2A237C-7B70-476D-97E7-932F3C16810C}" srcOrd="0" destOrd="0" presId="urn:microsoft.com/office/officeart/2018/2/layout/IconVerticalSolidList"/>
    <dgm:cxn modelId="{B9428526-C5D1-455E-AA75-00272F89A8AE}" type="presParOf" srcId="{F5E9D63E-4CD2-4D41-8F61-A80BDA9E3040}" destId="{32DEB8F8-D0DB-4E37-9734-F33400673A30}" srcOrd="1" destOrd="0" presId="urn:microsoft.com/office/officeart/2018/2/layout/IconVerticalSolidList"/>
    <dgm:cxn modelId="{B9CF3CCB-B809-45FF-A810-8EE46BEAE62E}" type="presParOf" srcId="{F5E9D63E-4CD2-4D41-8F61-A80BDA9E3040}" destId="{22AEC845-0F35-410A-95F4-A613F696C5B8}" srcOrd="2" destOrd="0" presId="urn:microsoft.com/office/officeart/2018/2/layout/IconVerticalSolidList"/>
    <dgm:cxn modelId="{2610A430-3B38-48F7-94AD-9472B1ADC28C}" type="presParOf" srcId="{F5E9D63E-4CD2-4D41-8F61-A80BDA9E3040}" destId="{6A78DCEC-CD72-4B3B-9E09-0765F2889910}" srcOrd="3" destOrd="0" presId="urn:microsoft.com/office/officeart/2018/2/layout/IconVerticalSolidList"/>
    <dgm:cxn modelId="{F6AB1C29-1BFF-40FF-8180-1E4AB8D88871}" type="presParOf" srcId="{D7F17F0A-C878-4C2E-93F2-6E6CBE468FB3}" destId="{1DA76F80-CEBD-42AC-B373-17204ABB4E48}" srcOrd="3" destOrd="0" presId="urn:microsoft.com/office/officeart/2018/2/layout/IconVerticalSolidList"/>
    <dgm:cxn modelId="{383FC227-7B83-424E-B303-AF424184E3CD}" type="presParOf" srcId="{D7F17F0A-C878-4C2E-93F2-6E6CBE468FB3}" destId="{729C9DB4-44E8-4A9D-A634-545BDBB8A057}" srcOrd="4" destOrd="0" presId="urn:microsoft.com/office/officeart/2018/2/layout/IconVerticalSolidList"/>
    <dgm:cxn modelId="{A7554BE2-462E-49E6-B27C-15A999143B89}" type="presParOf" srcId="{729C9DB4-44E8-4A9D-A634-545BDBB8A057}" destId="{11EA621C-211F-480B-9DB5-31471F027DBB}" srcOrd="0" destOrd="0" presId="urn:microsoft.com/office/officeart/2018/2/layout/IconVerticalSolidList"/>
    <dgm:cxn modelId="{D6D8E7E2-7F1F-4598-9962-6D1BE8283CD7}" type="presParOf" srcId="{729C9DB4-44E8-4A9D-A634-545BDBB8A057}" destId="{53E9175A-BB09-4D6F-8D8E-2573760F601D}" srcOrd="1" destOrd="0" presId="urn:microsoft.com/office/officeart/2018/2/layout/IconVerticalSolidList"/>
    <dgm:cxn modelId="{5FF2293B-BDAF-4D13-ACA8-32AABF960D0D}" type="presParOf" srcId="{729C9DB4-44E8-4A9D-A634-545BDBB8A057}" destId="{221452DE-548A-46CE-9BF4-FAA6986BFC14}" srcOrd="2" destOrd="0" presId="urn:microsoft.com/office/officeart/2018/2/layout/IconVerticalSolidList"/>
    <dgm:cxn modelId="{CBDB7BD9-94EF-4359-9ACC-24DA7B5FBAEE}" type="presParOf" srcId="{729C9DB4-44E8-4A9D-A634-545BDBB8A057}" destId="{EC43CEA7-1372-40A5-80A7-F5E5BC533FF3}" srcOrd="3" destOrd="0" presId="urn:microsoft.com/office/officeart/2018/2/layout/IconVerticalSolidList"/>
    <dgm:cxn modelId="{CA11C524-89C1-4421-88ED-B0A5849C4127}" type="presParOf" srcId="{D7F17F0A-C878-4C2E-93F2-6E6CBE468FB3}" destId="{5703792F-850B-4457-BDFE-2CFB34CFA8C2}" srcOrd="5" destOrd="0" presId="urn:microsoft.com/office/officeart/2018/2/layout/IconVerticalSolidList"/>
    <dgm:cxn modelId="{938F4047-71CA-4865-9ED4-5765520FAC97}" type="presParOf" srcId="{D7F17F0A-C878-4C2E-93F2-6E6CBE468FB3}" destId="{E30B439F-4CCE-4EB2-8D1C-8634FB5FDDD8}" srcOrd="6" destOrd="0" presId="urn:microsoft.com/office/officeart/2018/2/layout/IconVerticalSolidList"/>
    <dgm:cxn modelId="{94892798-6EF4-44AC-8339-B52BB346A115}" type="presParOf" srcId="{E30B439F-4CCE-4EB2-8D1C-8634FB5FDDD8}" destId="{374FB0E5-A0E5-41D0-BBA3-D318482D0FD4}" srcOrd="0" destOrd="0" presId="urn:microsoft.com/office/officeart/2018/2/layout/IconVerticalSolidList"/>
    <dgm:cxn modelId="{1F74165B-3EDE-4F28-9B45-F92A5B1CA10D}" type="presParOf" srcId="{E30B439F-4CCE-4EB2-8D1C-8634FB5FDDD8}" destId="{AF9B0910-F3E2-47AE-B969-3879E5500667}" srcOrd="1" destOrd="0" presId="urn:microsoft.com/office/officeart/2018/2/layout/IconVerticalSolidList"/>
    <dgm:cxn modelId="{FB3783BA-F7F1-4D34-A9A8-3B94B291D269}" type="presParOf" srcId="{E30B439F-4CCE-4EB2-8D1C-8634FB5FDDD8}" destId="{8DB5A2A1-63D6-4F19-9E84-0AC6FD2D5549}" srcOrd="2" destOrd="0" presId="urn:microsoft.com/office/officeart/2018/2/layout/IconVerticalSolidList"/>
    <dgm:cxn modelId="{9F728B36-95E6-4BFF-98CB-487494BA581C}" type="presParOf" srcId="{E30B439F-4CCE-4EB2-8D1C-8634FB5FDDD8}" destId="{78287118-799E-44D7-9337-5D9BFFFB3E0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E24AED-DB0B-4A9B-8D3C-44EA378B0B0B}" type="doc">
      <dgm:prSet loTypeId="urn:microsoft.com/office/officeart/2005/8/layout/vList2" loCatId="list" qsTypeId="urn:microsoft.com/office/officeart/2005/8/quickstyle/simple1" qsCatId="simple" csTypeId="urn:microsoft.com/office/officeart/2005/8/colors/accent3_4" csCatId="accent3"/>
      <dgm:spPr/>
      <dgm:t>
        <a:bodyPr/>
        <a:lstStyle/>
        <a:p>
          <a:endParaRPr lang="en-US"/>
        </a:p>
      </dgm:t>
    </dgm:pt>
    <dgm:pt modelId="{8D5A6826-64A6-4771-87CB-197AD72287A9}">
      <dgm:prSet/>
      <dgm:spPr/>
      <dgm:t>
        <a:bodyPr/>
        <a:lstStyle/>
        <a:p>
          <a:r>
            <a:rPr lang="en-US" b="0" i="0" baseline="0"/>
            <a:t>hydrological changes minimized</a:t>
          </a:r>
          <a:endParaRPr lang="en-US"/>
        </a:p>
      </dgm:t>
    </dgm:pt>
    <dgm:pt modelId="{30D5C4A4-081F-44D5-A53A-E81CB7B00D87}" type="parTrans" cxnId="{35521F16-5012-4F0B-B4D1-A497E22FC734}">
      <dgm:prSet/>
      <dgm:spPr/>
      <dgm:t>
        <a:bodyPr/>
        <a:lstStyle/>
        <a:p>
          <a:endParaRPr lang="en-US"/>
        </a:p>
      </dgm:t>
    </dgm:pt>
    <dgm:pt modelId="{338721A8-1985-4CCE-A0AC-8D83E315D66B}" type="sibTrans" cxnId="{35521F16-5012-4F0B-B4D1-A497E22FC734}">
      <dgm:prSet/>
      <dgm:spPr/>
      <dgm:t>
        <a:bodyPr/>
        <a:lstStyle/>
        <a:p>
          <a:endParaRPr lang="en-US"/>
        </a:p>
      </dgm:t>
    </dgm:pt>
    <dgm:pt modelId="{6F2A223F-88DB-4862-8845-9195536F2E0B}">
      <dgm:prSet/>
      <dgm:spPr/>
      <dgm:t>
        <a:bodyPr/>
        <a:lstStyle/>
        <a:p>
          <a:r>
            <a:rPr lang="en-US" b="0" i="0" baseline="0"/>
            <a:t>BMPs to prevent erosion</a:t>
          </a:r>
          <a:endParaRPr lang="en-US"/>
        </a:p>
      </dgm:t>
    </dgm:pt>
    <dgm:pt modelId="{11C4DF74-9040-452D-8EC9-F3530797D534}" type="parTrans" cxnId="{90A57221-5C38-4EC4-A13E-707AA0B3EFCB}">
      <dgm:prSet/>
      <dgm:spPr/>
      <dgm:t>
        <a:bodyPr/>
        <a:lstStyle/>
        <a:p>
          <a:endParaRPr lang="en-US"/>
        </a:p>
      </dgm:t>
    </dgm:pt>
    <dgm:pt modelId="{9FAA8BF3-F436-4038-B3A9-0F9F3B66E6C2}" type="sibTrans" cxnId="{90A57221-5C38-4EC4-A13E-707AA0B3EFCB}">
      <dgm:prSet/>
      <dgm:spPr/>
      <dgm:t>
        <a:bodyPr/>
        <a:lstStyle/>
        <a:p>
          <a:endParaRPr lang="en-US"/>
        </a:p>
      </dgm:t>
    </dgm:pt>
    <dgm:pt modelId="{196FED59-DB33-49D3-9AA6-FBA2E142CB26}">
      <dgm:prSet/>
      <dgm:spPr/>
      <dgm:t>
        <a:bodyPr/>
        <a:lstStyle/>
        <a:p>
          <a:r>
            <a:rPr lang="en-US" b="0" i="0" baseline="0"/>
            <a:t>mitigating measures that contribute to the protection of wetland interests</a:t>
          </a:r>
          <a:endParaRPr lang="en-US"/>
        </a:p>
      </dgm:t>
    </dgm:pt>
    <dgm:pt modelId="{543579F2-E5B5-4FCF-BA88-84DB334FC862}" type="parTrans" cxnId="{5BC754D7-39A4-411F-B4A3-2D69CBEF1B94}">
      <dgm:prSet/>
      <dgm:spPr/>
      <dgm:t>
        <a:bodyPr/>
        <a:lstStyle/>
        <a:p>
          <a:endParaRPr lang="en-US"/>
        </a:p>
      </dgm:t>
    </dgm:pt>
    <dgm:pt modelId="{28C58F1C-4484-4473-9739-94BD77A6D870}" type="sibTrans" cxnId="{5BC754D7-39A4-411F-B4A3-2D69CBEF1B94}">
      <dgm:prSet/>
      <dgm:spPr/>
      <dgm:t>
        <a:bodyPr/>
        <a:lstStyle/>
        <a:p>
          <a:endParaRPr lang="en-US"/>
        </a:p>
      </dgm:t>
    </dgm:pt>
    <dgm:pt modelId="{3E1B5F99-B69D-4457-991D-3272716EC699}">
      <dgm:prSet/>
      <dgm:spPr/>
      <dgm:t>
        <a:bodyPr/>
        <a:lstStyle/>
        <a:p>
          <a:r>
            <a:rPr lang="en-US" b="0" i="0" baseline="0"/>
            <a:t>compensatory flood storage required</a:t>
          </a:r>
          <a:endParaRPr lang="en-US"/>
        </a:p>
      </dgm:t>
    </dgm:pt>
    <dgm:pt modelId="{03263F3B-BA2A-4151-9100-6979AC7EC928}" type="parTrans" cxnId="{817EC4AF-59D5-47B0-99D6-04FBFA0A67A4}">
      <dgm:prSet/>
      <dgm:spPr/>
      <dgm:t>
        <a:bodyPr/>
        <a:lstStyle/>
        <a:p>
          <a:endParaRPr lang="en-US"/>
        </a:p>
      </dgm:t>
    </dgm:pt>
    <dgm:pt modelId="{B07B53AA-331D-44CD-BCB4-B3FC17B95C50}" type="sibTrans" cxnId="{817EC4AF-59D5-47B0-99D6-04FBFA0A67A4}">
      <dgm:prSet/>
      <dgm:spPr/>
      <dgm:t>
        <a:bodyPr/>
        <a:lstStyle/>
        <a:p>
          <a:endParaRPr lang="en-US"/>
        </a:p>
      </dgm:t>
    </dgm:pt>
    <dgm:pt modelId="{EBEE438B-D852-4791-8435-AE1D3DB74954}">
      <dgm:prSet/>
      <dgm:spPr/>
      <dgm:t>
        <a:bodyPr/>
        <a:lstStyle/>
        <a:p>
          <a:r>
            <a:rPr lang="en-US" b="0" i="0" baseline="0"/>
            <a:t>no restriction of flows &amp; no increase in flood stage or velocity…</a:t>
          </a:r>
          <a:endParaRPr lang="en-US"/>
        </a:p>
      </dgm:t>
    </dgm:pt>
    <dgm:pt modelId="{5CB6B6BA-7DE8-453B-B09E-B5D46CC2209E}" type="parTrans" cxnId="{8EF3CF5A-D358-4433-9564-74C197A24C0D}">
      <dgm:prSet/>
      <dgm:spPr/>
      <dgm:t>
        <a:bodyPr/>
        <a:lstStyle/>
        <a:p>
          <a:endParaRPr lang="en-US"/>
        </a:p>
      </dgm:t>
    </dgm:pt>
    <dgm:pt modelId="{46875EAD-38B3-440F-8D33-49B02BFB858D}" type="sibTrans" cxnId="{8EF3CF5A-D358-4433-9564-74C197A24C0D}">
      <dgm:prSet/>
      <dgm:spPr/>
      <dgm:t>
        <a:bodyPr/>
        <a:lstStyle/>
        <a:p>
          <a:endParaRPr lang="en-US"/>
        </a:p>
      </dgm:t>
    </dgm:pt>
    <dgm:pt modelId="{80ABFAF4-E5F6-4461-B260-94F611CFE90E}">
      <dgm:prSet/>
      <dgm:spPr/>
      <dgm:t>
        <a:bodyPr/>
        <a:lstStyle/>
        <a:p>
          <a:r>
            <a:rPr lang="en-US" b="0" i="0" baseline="0"/>
            <a:t>temporary structures/roads removed within 30 days of completion</a:t>
          </a:r>
          <a:endParaRPr lang="en-US"/>
        </a:p>
      </dgm:t>
    </dgm:pt>
    <dgm:pt modelId="{847126FF-165C-4BBB-810D-7001609CC97B}" type="parTrans" cxnId="{29B3C3D3-AE29-4983-A7F6-FC5EEE7FC0F7}">
      <dgm:prSet/>
      <dgm:spPr/>
      <dgm:t>
        <a:bodyPr/>
        <a:lstStyle/>
        <a:p>
          <a:endParaRPr lang="en-US"/>
        </a:p>
      </dgm:t>
    </dgm:pt>
    <dgm:pt modelId="{DDD98823-8FFC-4451-AB95-BB0CB81836B4}" type="sibTrans" cxnId="{29B3C3D3-AE29-4983-A7F6-FC5EEE7FC0F7}">
      <dgm:prSet/>
      <dgm:spPr/>
      <dgm:t>
        <a:bodyPr/>
        <a:lstStyle/>
        <a:p>
          <a:endParaRPr lang="en-US"/>
        </a:p>
      </dgm:t>
    </dgm:pt>
    <dgm:pt modelId="{401AB821-5F8B-4F03-BD84-4A1A477CEA2B}">
      <dgm:prSet/>
      <dgm:spPr/>
      <dgm:t>
        <a:bodyPr/>
        <a:lstStyle/>
        <a:p>
          <a:r>
            <a:rPr lang="en-US" b="0" i="0" baseline="0"/>
            <a:t>substantial restoration of resource areas (75% in 2 years)</a:t>
          </a:r>
          <a:endParaRPr lang="en-US"/>
        </a:p>
      </dgm:t>
    </dgm:pt>
    <dgm:pt modelId="{010B24FD-3DAF-495A-AA35-B674A4952587}" type="parTrans" cxnId="{B039A329-B3F8-4B15-8EF3-012953457898}">
      <dgm:prSet/>
      <dgm:spPr/>
      <dgm:t>
        <a:bodyPr/>
        <a:lstStyle/>
        <a:p>
          <a:endParaRPr lang="en-US"/>
        </a:p>
      </dgm:t>
    </dgm:pt>
    <dgm:pt modelId="{50F82C20-7CB2-4CBE-9F8B-98C482C34652}" type="sibTrans" cxnId="{B039A329-B3F8-4B15-8EF3-012953457898}">
      <dgm:prSet/>
      <dgm:spPr/>
      <dgm:t>
        <a:bodyPr/>
        <a:lstStyle/>
        <a:p>
          <a:endParaRPr lang="en-US"/>
        </a:p>
      </dgm:t>
    </dgm:pt>
    <dgm:pt modelId="{8D9B8A85-9274-424F-8821-A7AC632C5BCF}">
      <dgm:prSet/>
      <dgm:spPr/>
      <dgm:t>
        <a:bodyPr/>
        <a:lstStyle/>
        <a:p>
          <a:r>
            <a:rPr lang="en-US" b="0" i="0" baseline="0"/>
            <a:t>work in resource areas only when ground is frozen, dry or otherwise stable.</a:t>
          </a:r>
          <a:endParaRPr lang="en-US"/>
        </a:p>
      </dgm:t>
    </dgm:pt>
    <dgm:pt modelId="{4C1149EB-F811-489B-8AEE-6BCEC23E8D60}" type="parTrans" cxnId="{35FC174F-1C8C-4053-8763-75C8D327E7EF}">
      <dgm:prSet/>
      <dgm:spPr/>
      <dgm:t>
        <a:bodyPr/>
        <a:lstStyle/>
        <a:p>
          <a:endParaRPr lang="en-US"/>
        </a:p>
      </dgm:t>
    </dgm:pt>
    <dgm:pt modelId="{84C7C4B2-A1BA-4534-A0E0-9121CEC7E164}" type="sibTrans" cxnId="{35FC174F-1C8C-4053-8763-75C8D327E7EF}">
      <dgm:prSet/>
      <dgm:spPr/>
      <dgm:t>
        <a:bodyPr/>
        <a:lstStyle/>
        <a:p>
          <a:endParaRPr lang="en-US"/>
        </a:p>
      </dgm:t>
    </dgm:pt>
    <dgm:pt modelId="{FC4EE75A-3BC5-42BC-BBCE-F689E6764C60}" type="pres">
      <dgm:prSet presAssocID="{ECE24AED-DB0B-4A9B-8D3C-44EA378B0B0B}" presName="linear" presStyleCnt="0">
        <dgm:presLayoutVars>
          <dgm:animLvl val="lvl"/>
          <dgm:resizeHandles val="exact"/>
        </dgm:presLayoutVars>
      </dgm:prSet>
      <dgm:spPr/>
    </dgm:pt>
    <dgm:pt modelId="{3BBCBBDB-3FD2-4BB9-84F4-E91ABA02EF78}" type="pres">
      <dgm:prSet presAssocID="{8D5A6826-64A6-4771-87CB-197AD72287A9}" presName="parentText" presStyleLbl="node1" presStyleIdx="0" presStyleCnt="8">
        <dgm:presLayoutVars>
          <dgm:chMax val="0"/>
          <dgm:bulletEnabled val="1"/>
        </dgm:presLayoutVars>
      </dgm:prSet>
      <dgm:spPr/>
    </dgm:pt>
    <dgm:pt modelId="{CC4531CD-2AFD-4991-8614-3E8AD8EA3804}" type="pres">
      <dgm:prSet presAssocID="{338721A8-1985-4CCE-A0AC-8D83E315D66B}" presName="spacer" presStyleCnt="0"/>
      <dgm:spPr/>
    </dgm:pt>
    <dgm:pt modelId="{88AAA8F7-8ED4-4576-8914-D07BDDA59C1B}" type="pres">
      <dgm:prSet presAssocID="{6F2A223F-88DB-4862-8845-9195536F2E0B}" presName="parentText" presStyleLbl="node1" presStyleIdx="1" presStyleCnt="8">
        <dgm:presLayoutVars>
          <dgm:chMax val="0"/>
          <dgm:bulletEnabled val="1"/>
        </dgm:presLayoutVars>
      </dgm:prSet>
      <dgm:spPr/>
    </dgm:pt>
    <dgm:pt modelId="{7DBF5D23-589C-48E9-AD44-795C1A31DA2B}" type="pres">
      <dgm:prSet presAssocID="{9FAA8BF3-F436-4038-B3A9-0F9F3B66E6C2}" presName="spacer" presStyleCnt="0"/>
      <dgm:spPr/>
    </dgm:pt>
    <dgm:pt modelId="{813C1332-8E93-405E-9B5B-D21F90A77ECA}" type="pres">
      <dgm:prSet presAssocID="{196FED59-DB33-49D3-9AA6-FBA2E142CB26}" presName="parentText" presStyleLbl="node1" presStyleIdx="2" presStyleCnt="8">
        <dgm:presLayoutVars>
          <dgm:chMax val="0"/>
          <dgm:bulletEnabled val="1"/>
        </dgm:presLayoutVars>
      </dgm:prSet>
      <dgm:spPr/>
    </dgm:pt>
    <dgm:pt modelId="{C5519237-B4C6-4620-99C8-87A4868EFB2A}" type="pres">
      <dgm:prSet presAssocID="{28C58F1C-4484-4473-9739-94BD77A6D870}" presName="spacer" presStyleCnt="0"/>
      <dgm:spPr/>
    </dgm:pt>
    <dgm:pt modelId="{2CB4E5FD-9D50-4CF8-9409-DEB49BEF11F6}" type="pres">
      <dgm:prSet presAssocID="{3E1B5F99-B69D-4457-991D-3272716EC699}" presName="parentText" presStyleLbl="node1" presStyleIdx="3" presStyleCnt="8" custLinFactNeighborX="277" custLinFactNeighborY="-11898">
        <dgm:presLayoutVars>
          <dgm:chMax val="0"/>
          <dgm:bulletEnabled val="1"/>
        </dgm:presLayoutVars>
      </dgm:prSet>
      <dgm:spPr/>
    </dgm:pt>
    <dgm:pt modelId="{FCEFCBAF-D6B8-43A2-BB17-7D3C18C47BA0}" type="pres">
      <dgm:prSet presAssocID="{B07B53AA-331D-44CD-BCB4-B3FC17B95C50}" presName="spacer" presStyleCnt="0"/>
      <dgm:spPr/>
    </dgm:pt>
    <dgm:pt modelId="{B9934BD3-AD14-44E2-89FF-8C2E536A9DCB}" type="pres">
      <dgm:prSet presAssocID="{EBEE438B-D852-4791-8435-AE1D3DB74954}" presName="parentText" presStyleLbl="node1" presStyleIdx="4" presStyleCnt="8">
        <dgm:presLayoutVars>
          <dgm:chMax val="0"/>
          <dgm:bulletEnabled val="1"/>
        </dgm:presLayoutVars>
      </dgm:prSet>
      <dgm:spPr/>
    </dgm:pt>
    <dgm:pt modelId="{98BFEB01-EB59-4577-911C-5A92E7762DE9}" type="pres">
      <dgm:prSet presAssocID="{46875EAD-38B3-440F-8D33-49B02BFB858D}" presName="spacer" presStyleCnt="0"/>
      <dgm:spPr/>
    </dgm:pt>
    <dgm:pt modelId="{FA2EA79E-AAAF-4DF9-81D0-E41C5E7E34BF}" type="pres">
      <dgm:prSet presAssocID="{80ABFAF4-E5F6-4461-B260-94F611CFE90E}" presName="parentText" presStyleLbl="node1" presStyleIdx="5" presStyleCnt="8">
        <dgm:presLayoutVars>
          <dgm:chMax val="0"/>
          <dgm:bulletEnabled val="1"/>
        </dgm:presLayoutVars>
      </dgm:prSet>
      <dgm:spPr/>
    </dgm:pt>
    <dgm:pt modelId="{B755F7D5-808D-4E5D-893D-A799B6BBC7AA}" type="pres">
      <dgm:prSet presAssocID="{DDD98823-8FFC-4451-AB95-BB0CB81836B4}" presName="spacer" presStyleCnt="0"/>
      <dgm:spPr/>
    </dgm:pt>
    <dgm:pt modelId="{8A930E1C-E85A-4C63-9E78-51B38902C662}" type="pres">
      <dgm:prSet presAssocID="{401AB821-5F8B-4F03-BD84-4A1A477CEA2B}" presName="parentText" presStyleLbl="node1" presStyleIdx="6" presStyleCnt="8">
        <dgm:presLayoutVars>
          <dgm:chMax val="0"/>
          <dgm:bulletEnabled val="1"/>
        </dgm:presLayoutVars>
      </dgm:prSet>
      <dgm:spPr/>
    </dgm:pt>
    <dgm:pt modelId="{40E2EB17-1B1B-4D2D-A5EC-71C85BD55CF0}" type="pres">
      <dgm:prSet presAssocID="{50F82C20-7CB2-4CBE-9F8B-98C482C34652}" presName="spacer" presStyleCnt="0"/>
      <dgm:spPr/>
    </dgm:pt>
    <dgm:pt modelId="{CD4E2BDC-B444-4BA9-ABFA-D09FEEC52E56}" type="pres">
      <dgm:prSet presAssocID="{8D9B8A85-9274-424F-8821-A7AC632C5BCF}" presName="parentText" presStyleLbl="node1" presStyleIdx="7" presStyleCnt="8">
        <dgm:presLayoutVars>
          <dgm:chMax val="0"/>
          <dgm:bulletEnabled val="1"/>
        </dgm:presLayoutVars>
      </dgm:prSet>
      <dgm:spPr/>
    </dgm:pt>
  </dgm:ptLst>
  <dgm:cxnLst>
    <dgm:cxn modelId="{35521F16-5012-4F0B-B4D1-A497E22FC734}" srcId="{ECE24AED-DB0B-4A9B-8D3C-44EA378B0B0B}" destId="{8D5A6826-64A6-4771-87CB-197AD72287A9}" srcOrd="0" destOrd="0" parTransId="{30D5C4A4-081F-44D5-A53A-E81CB7B00D87}" sibTransId="{338721A8-1985-4CCE-A0AC-8D83E315D66B}"/>
    <dgm:cxn modelId="{1746801F-941D-4D6D-BC29-47EC106BE6DC}" type="presOf" srcId="{8D5A6826-64A6-4771-87CB-197AD72287A9}" destId="{3BBCBBDB-3FD2-4BB9-84F4-E91ABA02EF78}" srcOrd="0" destOrd="0" presId="urn:microsoft.com/office/officeart/2005/8/layout/vList2"/>
    <dgm:cxn modelId="{90A57221-5C38-4EC4-A13E-707AA0B3EFCB}" srcId="{ECE24AED-DB0B-4A9B-8D3C-44EA378B0B0B}" destId="{6F2A223F-88DB-4862-8845-9195536F2E0B}" srcOrd="1" destOrd="0" parTransId="{11C4DF74-9040-452D-8EC9-F3530797D534}" sibTransId="{9FAA8BF3-F436-4038-B3A9-0F9F3B66E6C2}"/>
    <dgm:cxn modelId="{B039A329-B3F8-4B15-8EF3-012953457898}" srcId="{ECE24AED-DB0B-4A9B-8D3C-44EA378B0B0B}" destId="{401AB821-5F8B-4F03-BD84-4A1A477CEA2B}" srcOrd="6" destOrd="0" parTransId="{010B24FD-3DAF-495A-AA35-B674A4952587}" sibTransId="{50F82C20-7CB2-4CBE-9F8B-98C482C34652}"/>
    <dgm:cxn modelId="{B443D630-3AC4-4DF6-ADDE-70F2AF88F476}" type="presOf" srcId="{6F2A223F-88DB-4862-8845-9195536F2E0B}" destId="{88AAA8F7-8ED4-4576-8914-D07BDDA59C1B}" srcOrd="0" destOrd="0" presId="urn:microsoft.com/office/officeart/2005/8/layout/vList2"/>
    <dgm:cxn modelId="{9848C761-86B4-47D8-8B6A-42C4927034F9}" type="presOf" srcId="{401AB821-5F8B-4F03-BD84-4A1A477CEA2B}" destId="{8A930E1C-E85A-4C63-9E78-51B38902C662}" srcOrd="0" destOrd="0" presId="urn:microsoft.com/office/officeart/2005/8/layout/vList2"/>
    <dgm:cxn modelId="{11F18C4C-C575-453C-96F0-8E95C4D6A911}" type="presOf" srcId="{ECE24AED-DB0B-4A9B-8D3C-44EA378B0B0B}" destId="{FC4EE75A-3BC5-42BC-BBCE-F689E6764C60}" srcOrd="0" destOrd="0" presId="urn:microsoft.com/office/officeart/2005/8/layout/vList2"/>
    <dgm:cxn modelId="{35FC174F-1C8C-4053-8763-75C8D327E7EF}" srcId="{ECE24AED-DB0B-4A9B-8D3C-44EA378B0B0B}" destId="{8D9B8A85-9274-424F-8821-A7AC632C5BCF}" srcOrd="7" destOrd="0" parTransId="{4C1149EB-F811-489B-8AEE-6BCEC23E8D60}" sibTransId="{84C7C4B2-A1BA-4534-A0E0-9121CEC7E164}"/>
    <dgm:cxn modelId="{544C6772-4B5C-45F0-B7B1-483C869F1B40}" type="presOf" srcId="{3E1B5F99-B69D-4457-991D-3272716EC699}" destId="{2CB4E5FD-9D50-4CF8-9409-DEB49BEF11F6}" srcOrd="0" destOrd="0" presId="urn:microsoft.com/office/officeart/2005/8/layout/vList2"/>
    <dgm:cxn modelId="{8EF3CF5A-D358-4433-9564-74C197A24C0D}" srcId="{ECE24AED-DB0B-4A9B-8D3C-44EA378B0B0B}" destId="{EBEE438B-D852-4791-8435-AE1D3DB74954}" srcOrd="4" destOrd="0" parTransId="{5CB6B6BA-7DE8-453B-B09E-B5D46CC2209E}" sibTransId="{46875EAD-38B3-440F-8D33-49B02BFB858D}"/>
    <dgm:cxn modelId="{880A448C-E416-49CD-94EB-FCE14B477BC6}" type="presOf" srcId="{196FED59-DB33-49D3-9AA6-FBA2E142CB26}" destId="{813C1332-8E93-405E-9B5B-D21F90A77ECA}" srcOrd="0" destOrd="0" presId="urn:microsoft.com/office/officeart/2005/8/layout/vList2"/>
    <dgm:cxn modelId="{817EC4AF-59D5-47B0-99D6-04FBFA0A67A4}" srcId="{ECE24AED-DB0B-4A9B-8D3C-44EA378B0B0B}" destId="{3E1B5F99-B69D-4457-991D-3272716EC699}" srcOrd="3" destOrd="0" parTransId="{03263F3B-BA2A-4151-9100-6979AC7EC928}" sibTransId="{B07B53AA-331D-44CD-BCB4-B3FC17B95C50}"/>
    <dgm:cxn modelId="{F3DDE3C0-8052-4AA0-B546-5D5625BEA44A}" type="presOf" srcId="{8D9B8A85-9274-424F-8821-A7AC632C5BCF}" destId="{CD4E2BDC-B444-4BA9-ABFA-D09FEEC52E56}" srcOrd="0" destOrd="0" presId="urn:microsoft.com/office/officeart/2005/8/layout/vList2"/>
    <dgm:cxn modelId="{29B3C3D3-AE29-4983-A7F6-FC5EEE7FC0F7}" srcId="{ECE24AED-DB0B-4A9B-8D3C-44EA378B0B0B}" destId="{80ABFAF4-E5F6-4461-B260-94F611CFE90E}" srcOrd="5" destOrd="0" parTransId="{847126FF-165C-4BBB-810D-7001609CC97B}" sibTransId="{DDD98823-8FFC-4451-AB95-BB0CB81836B4}"/>
    <dgm:cxn modelId="{5BC754D7-39A4-411F-B4A3-2D69CBEF1B94}" srcId="{ECE24AED-DB0B-4A9B-8D3C-44EA378B0B0B}" destId="{196FED59-DB33-49D3-9AA6-FBA2E142CB26}" srcOrd="2" destOrd="0" parTransId="{543579F2-E5B5-4FCF-BA88-84DB334FC862}" sibTransId="{28C58F1C-4484-4473-9739-94BD77A6D870}"/>
    <dgm:cxn modelId="{4B452CE7-5719-43F3-BA6C-E0237B998A92}" type="presOf" srcId="{EBEE438B-D852-4791-8435-AE1D3DB74954}" destId="{B9934BD3-AD14-44E2-89FF-8C2E536A9DCB}" srcOrd="0" destOrd="0" presId="urn:microsoft.com/office/officeart/2005/8/layout/vList2"/>
    <dgm:cxn modelId="{2D3952FC-C14B-4FC2-915B-73EE8FACE754}" type="presOf" srcId="{80ABFAF4-E5F6-4461-B260-94F611CFE90E}" destId="{FA2EA79E-AAAF-4DF9-81D0-E41C5E7E34BF}" srcOrd="0" destOrd="0" presId="urn:microsoft.com/office/officeart/2005/8/layout/vList2"/>
    <dgm:cxn modelId="{96E1AD72-B8D9-4625-8070-B403E047440E}" type="presParOf" srcId="{FC4EE75A-3BC5-42BC-BBCE-F689E6764C60}" destId="{3BBCBBDB-3FD2-4BB9-84F4-E91ABA02EF78}" srcOrd="0" destOrd="0" presId="urn:microsoft.com/office/officeart/2005/8/layout/vList2"/>
    <dgm:cxn modelId="{AC420D3D-E989-4C7A-819B-71D433F8921C}" type="presParOf" srcId="{FC4EE75A-3BC5-42BC-BBCE-F689E6764C60}" destId="{CC4531CD-2AFD-4991-8614-3E8AD8EA3804}" srcOrd="1" destOrd="0" presId="urn:microsoft.com/office/officeart/2005/8/layout/vList2"/>
    <dgm:cxn modelId="{08C75E2D-F633-4BA2-AB7D-7327B703C403}" type="presParOf" srcId="{FC4EE75A-3BC5-42BC-BBCE-F689E6764C60}" destId="{88AAA8F7-8ED4-4576-8914-D07BDDA59C1B}" srcOrd="2" destOrd="0" presId="urn:microsoft.com/office/officeart/2005/8/layout/vList2"/>
    <dgm:cxn modelId="{F48DD3FD-0FC2-4CDE-A858-B16D7F38B355}" type="presParOf" srcId="{FC4EE75A-3BC5-42BC-BBCE-F689E6764C60}" destId="{7DBF5D23-589C-48E9-AD44-795C1A31DA2B}" srcOrd="3" destOrd="0" presId="urn:microsoft.com/office/officeart/2005/8/layout/vList2"/>
    <dgm:cxn modelId="{E8CECEA4-89B4-4A36-B24E-B4D304F76172}" type="presParOf" srcId="{FC4EE75A-3BC5-42BC-BBCE-F689E6764C60}" destId="{813C1332-8E93-405E-9B5B-D21F90A77ECA}" srcOrd="4" destOrd="0" presId="urn:microsoft.com/office/officeart/2005/8/layout/vList2"/>
    <dgm:cxn modelId="{E924C30F-D250-4B70-A986-A229D57B322C}" type="presParOf" srcId="{FC4EE75A-3BC5-42BC-BBCE-F689E6764C60}" destId="{C5519237-B4C6-4620-99C8-87A4868EFB2A}" srcOrd="5" destOrd="0" presId="urn:microsoft.com/office/officeart/2005/8/layout/vList2"/>
    <dgm:cxn modelId="{68F88239-05E9-4FBD-B454-0CECBF718D00}" type="presParOf" srcId="{FC4EE75A-3BC5-42BC-BBCE-F689E6764C60}" destId="{2CB4E5FD-9D50-4CF8-9409-DEB49BEF11F6}" srcOrd="6" destOrd="0" presId="urn:microsoft.com/office/officeart/2005/8/layout/vList2"/>
    <dgm:cxn modelId="{59CBB508-8C4E-466C-9141-59C872DD6DFA}" type="presParOf" srcId="{FC4EE75A-3BC5-42BC-BBCE-F689E6764C60}" destId="{FCEFCBAF-D6B8-43A2-BB17-7D3C18C47BA0}" srcOrd="7" destOrd="0" presId="urn:microsoft.com/office/officeart/2005/8/layout/vList2"/>
    <dgm:cxn modelId="{4B6FC0B1-A9A1-4CBE-923B-A26932F637E9}" type="presParOf" srcId="{FC4EE75A-3BC5-42BC-BBCE-F689E6764C60}" destId="{B9934BD3-AD14-44E2-89FF-8C2E536A9DCB}" srcOrd="8" destOrd="0" presId="urn:microsoft.com/office/officeart/2005/8/layout/vList2"/>
    <dgm:cxn modelId="{470AAC85-8DEA-43CB-B63D-170CDA83B132}" type="presParOf" srcId="{FC4EE75A-3BC5-42BC-BBCE-F689E6764C60}" destId="{98BFEB01-EB59-4577-911C-5A92E7762DE9}" srcOrd="9" destOrd="0" presId="urn:microsoft.com/office/officeart/2005/8/layout/vList2"/>
    <dgm:cxn modelId="{5C16068C-D885-42D2-8961-E23328C4A283}" type="presParOf" srcId="{FC4EE75A-3BC5-42BC-BBCE-F689E6764C60}" destId="{FA2EA79E-AAAF-4DF9-81D0-E41C5E7E34BF}" srcOrd="10" destOrd="0" presId="urn:microsoft.com/office/officeart/2005/8/layout/vList2"/>
    <dgm:cxn modelId="{3DE92068-7653-4AF3-8918-35534CA96BBE}" type="presParOf" srcId="{FC4EE75A-3BC5-42BC-BBCE-F689E6764C60}" destId="{B755F7D5-808D-4E5D-893D-A799B6BBC7AA}" srcOrd="11" destOrd="0" presId="urn:microsoft.com/office/officeart/2005/8/layout/vList2"/>
    <dgm:cxn modelId="{FC3BD10B-F2C5-4CE2-99AA-0091CEC2E8B3}" type="presParOf" srcId="{FC4EE75A-3BC5-42BC-BBCE-F689E6764C60}" destId="{8A930E1C-E85A-4C63-9E78-51B38902C662}" srcOrd="12" destOrd="0" presId="urn:microsoft.com/office/officeart/2005/8/layout/vList2"/>
    <dgm:cxn modelId="{3E3DA7D9-B12A-4379-888E-B97F88D8D885}" type="presParOf" srcId="{FC4EE75A-3BC5-42BC-BBCE-F689E6764C60}" destId="{40E2EB17-1B1B-4D2D-A5EC-71C85BD55CF0}" srcOrd="13" destOrd="0" presId="urn:microsoft.com/office/officeart/2005/8/layout/vList2"/>
    <dgm:cxn modelId="{C3276288-4581-4683-A51B-2311EC294931}" type="presParOf" srcId="{FC4EE75A-3BC5-42BC-BBCE-F689E6764C60}" destId="{CD4E2BDC-B444-4BA9-ABFA-D09FEEC52E56}"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4AB4ED-9CCB-472B-9985-A655273C37E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CA98378-C573-4CCE-867A-04C554820007}">
      <dgm:prSet custT="1"/>
      <dgm:spPr/>
      <dgm:t>
        <a:bodyPr/>
        <a:lstStyle/>
        <a:p>
          <a:r>
            <a:rPr lang="en-US" sz="3200" b="0" i="0" baseline="0" dirty="0"/>
            <a:t>10.05(7) Request for Actions by the Department (Superseding Determinations, SOCs)</a:t>
          </a:r>
          <a:endParaRPr lang="en-US" sz="3200" dirty="0"/>
        </a:p>
      </dgm:t>
    </dgm:pt>
    <dgm:pt modelId="{0A915099-8F38-4742-B989-0BFAA8FF8397}" type="parTrans" cxnId="{DB738292-3B15-475F-8ECD-36B43F73E348}">
      <dgm:prSet/>
      <dgm:spPr/>
      <dgm:t>
        <a:bodyPr/>
        <a:lstStyle/>
        <a:p>
          <a:endParaRPr lang="en-US"/>
        </a:p>
      </dgm:t>
    </dgm:pt>
    <dgm:pt modelId="{119EA18E-680B-4755-A0AA-0A0FE84D21EC}" type="sibTrans" cxnId="{DB738292-3B15-475F-8ECD-36B43F73E348}">
      <dgm:prSet/>
      <dgm:spPr/>
      <dgm:t>
        <a:bodyPr/>
        <a:lstStyle/>
        <a:p>
          <a:endParaRPr lang="en-US"/>
        </a:p>
      </dgm:t>
    </dgm:pt>
    <dgm:pt modelId="{0C7D7EFD-427F-4B8D-AAD5-A3EF7526DE55}">
      <dgm:prSet custT="1"/>
      <dgm:spPr/>
      <dgm:t>
        <a:bodyPr/>
        <a:lstStyle/>
        <a:p>
          <a:r>
            <a:rPr lang="en-US" sz="3200" b="0" i="0" baseline="0" dirty="0"/>
            <a:t>310 CMR 1.00 Adjudicatory Proceedings</a:t>
          </a:r>
          <a:endParaRPr lang="en-US" sz="3200" dirty="0"/>
        </a:p>
      </dgm:t>
    </dgm:pt>
    <dgm:pt modelId="{94C9A087-B4AB-4B84-B056-B65045DA2117}" type="parTrans" cxnId="{9A4C20D6-0059-413C-9735-145AE22E7F55}">
      <dgm:prSet/>
      <dgm:spPr/>
      <dgm:t>
        <a:bodyPr/>
        <a:lstStyle/>
        <a:p>
          <a:endParaRPr lang="en-US"/>
        </a:p>
      </dgm:t>
    </dgm:pt>
    <dgm:pt modelId="{247AAACD-1C19-471E-AD8D-3C2DFB468F13}" type="sibTrans" cxnId="{9A4C20D6-0059-413C-9735-145AE22E7F55}">
      <dgm:prSet/>
      <dgm:spPr/>
      <dgm:t>
        <a:bodyPr/>
        <a:lstStyle/>
        <a:p>
          <a:endParaRPr lang="en-US"/>
        </a:p>
      </dgm:t>
    </dgm:pt>
    <dgm:pt modelId="{3446F334-1A78-49A8-A272-CE606D3C7643}" type="pres">
      <dgm:prSet presAssocID="{F14AB4ED-9CCB-472B-9985-A655273C37EB}" presName="vert0" presStyleCnt="0">
        <dgm:presLayoutVars>
          <dgm:dir/>
          <dgm:animOne val="branch"/>
          <dgm:animLvl val="lvl"/>
        </dgm:presLayoutVars>
      </dgm:prSet>
      <dgm:spPr/>
    </dgm:pt>
    <dgm:pt modelId="{C37E730A-0998-40F3-BA15-966265D41B01}" type="pres">
      <dgm:prSet presAssocID="{3CA98378-C573-4CCE-867A-04C554820007}" presName="thickLine" presStyleLbl="alignNode1" presStyleIdx="0" presStyleCnt="2"/>
      <dgm:spPr/>
    </dgm:pt>
    <dgm:pt modelId="{77956EEF-8C63-4562-9EF9-66D4CF18C6FC}" type="pres">
      <dgm:prSet presAssocID="{3CA98378-C573-4CCE-867A-04C554820007}" presName="horz1" presStyleCnt="0"/>
      <dgm:spPr/>
    </dgm:pt>
    <dgm:pt modelId="{A1A13F96-69BC-43E5-BDF7-AACF8DD2E8D4}" type="pres">
      <dgm:prSet presAssocID="{3CA98378-C573-4CCE-867A-04C554820007}" presName="tx1" presStyleLbl="revTx" presStyleIdx="0" presStyleCnt="2"/>
      <dgm:spPr/>
    </dgm:pt>
    <dgm:pt modelId="{51E9E111-D77F-4FC5-ACC2-C7F66BDFBB9E}" type="pres">
      <dgm:prSet presAssocID="{3CA98378-C573-4CCE-867A-04C554820007}" presName="vert1" presStyleCnt="0"/>
      <dgm:spPr/>
    </dgm:pt>
    <dgm:pt modelId="{28B56756-CBA3-4A25-8B42-69BDC187928C}" type="pres">
      <dgm:prSet presAssocID="{0C7D7EFD-427F-4B8D-AAD5-A3EF7526DE55}" presName="thickLine" presStyleLbl="alignNode1" presStyleIdx="1" presStyleCnt="2"/>
      <dgm:spPr/>
    </dgm:pt>
    <dgm:pt modelId="{AA8EB475-9530-402C-9608-4D0B3C1E21CF}" type="pres">
      <dgm:prSet presAssocID="{0C7D7EFD-427F-4B8D-AAD5-A3EF7526DE55}" presName="horz1" presStyleCnt="0"/>
      <dgm:spPr/>
    </dgm:pt>
    <dgm:pt modelId="{47F02826-21AE-4A0D-9CC0-803A93BEAEF0}" type="pres">
      <dgm:prSet presAssocID="{0C7D7EFD-427F-4B8D-AAD5-A3EF7526DE55}" presName="tx1" presStyleLbl="revTx" presStyleIdx="1" presStyleCnt="2"/>
      <dgm:spPr/>
    </dgm:pt>
    <dgm:pt modelId="{47D1DDB9-4F2D-40C8-B94D-3DFA2FBDDF8E}" type="pres">
      <dgm:prSet presAssocID="{0C7D7EFD-427F-4B8D-AAD5-A3EF7526DE55}" presName="vert1" presStyleCnt="0"/>
      <dgm:spPr/>
    </dgm:pt>
  </dgm:ptLst>
  <dgm:cxnLst>
    <dgm:cxn modelId="{BD7F3D12-8A53-498B-9B97-3B6A27828C04}" type="presOf" srcId="{0C7D7EFD-427F-4B8D-AAD5-A3EF7526DE55}" destId="{47F02826-21AE-4A0D-9CC0-803A93BEAEF0}" srcOrd="0" destOrd="0" presId="urn:microsoft.com/office/officeart/2008/layout/LinedList"/>
    <dgm:cxn modelId="{DB738292-3B15-475F-8ECD-36B43F73E348}" srcId="{F14AB4ED-9CCB-472B-9985-A655273C37EB}" destId="{3CA98378-C573-4CCE-867A-04C554820007}" srcOrd="0" destOrd="0" parTransId="{0A915099-8F38-4742-B989-0BFAA8FF8397}" sibTransId="{119EA18E-680B-4755-A0AA-0A0FE84D21EC}"/>
    <dgm:cxn modelId="{AEF9649F-094F-469D-9902-FFF39315E3B5}" type="presOf" srcId="{3CA98378-C573-4CCE-867A-04C554820007}" destId="{A1A13F96-69BC-43E5-BDF7-AACF8DD2E8D4}" srcOrd="0" destOrd="0" presId="urn:microsoft.com/office/officeart/2008/layout/LinedList"/>
    <dgm:cxn modelId="{9A4C20D6-0059-413C-9735-145AE22E7F55}" srcId="{F14AB4ED-9CCB-472B-9985-A655273C37EB}" destId="{0C7D7EFD-427F-4B8D-AAD5-A3EF7526DE55}" srcOrd="1" destOrd="0" parTransId="{94C9A087-B4AB-4B84-B056-B65045DA2117}" sibTransId="{247AAACD-1C19-471E-AD8D-3C2DFB468F13}"/>
    <dgm:cxn modelId="{32E698FA-6B90-43D9-B0B2-538F6C3E9F9C}" type="presOf" srcId="{F14AB4ED-9CCB-472B-9985-A655273C37EB}" destId="{3446F334-1A78-49A8-A272-CE606D3C7643}" srcOrd="0" destOrd="0" presId="urn:microsoft.com/office/officeart/2008/layout/LinedList"/>
    <dgm:cxn modelId="{F6504B75-E46E-4827-8B84-89F3F8C8F139}" type="presParOf" srcId="{3446F334-1A78-49A8-A272-CE606D3C7643}" destId="{C37E730A-0998-40F3-BA15-966265D41B01}" srcOrd="0" destOrd="0" presId="urn:microsoft.com/office/officeart/2008/layout/LinedList"/>
    <dgm:cxn modelId="{3976779E-F7B0-4557-A3DE-5395E90AEBB0}" type="presParOf" srcId="{3446F334-1A78-49A8-A272-CE606D3C7643}" destId="{77956EEF-8C63-4562-9EF9-66D4CF18C6FC}" srcOrd="1" destOrd="0" presId="urn:microsoft.com/office/officeart/2008/layout/LinedList"/>
    <dgm:cxn modelId="{7B79419A-9DF2-47E8-84C6-682CAA0AFA64}" type="presParOf" srcId="{77956EEF-8C63-4562-9EF9-66D4CF18C6FC}" destId="{A1A13F96-69BC-43E5-BDF7-AACF8DD2E8D4}" srcOrd="0" destOrd="0" presId="urn:microsoft.com/office/officeart/2008/layout/LinedList"/>
    <dgm:cxn modelId="{8EF0C222-BFBC-473B-866F-5E52735061BB}" type="presParOf" srcId="{77956EEF-8C63-4562-9EF9-66D4CF18C6FC}" destId="{51E9E111-D77F-4FC5-ACC2-C7F66BDFBB9E}" srcOrd="1" destOrd="0" presId="urn:microsoft.com/office/officeart/2008/layout/LinedList"/>
    <dgm:cxn modelId="{DD53701E-635E-4BA8-B5F8-6D7F7D387FC8}" type="presParOf" srcId="{3446F334-1A78-49A8-A272-CE606D3C7643}" destId="{28B56756-CBA3-4A25-8B42-69BDC187928C}" srcOrd="2" destOrd="0" presId="urn:microsoft.com/office/officeart/2008/layout/LinedList"/>
    <dgm:cxn modelId="{08A4D34B-0880-460D-9EEF-97E41C806013}" type="presParOf" srcId="{3446F334-1A78-49A8-A272-CE606D3C7643}" destId="{AA8EB475-9530-402C-9608-4D0B3C1E21CF}" srcOrd="3" destOrd="0" presId="urn:microsoft.com/office/officeart/2008/layout/LinedList"/>
    <dgm:cxn modelId="{EBC6A1F9-9B88-4801-863D-648CEDDCF106}" type="presParOf" srcId="{AA8EB475-9530-402C-9608-4D0B3C1E21CF}" destId="{47F02826-21AE-4A0D-9CC0-803A93BEAEF0}" srcOrd="0" destOrd="0" presId="urn:microsoft.com/office/officeart/2008/layout/LinedList"/>
    <dgm:cxn modelId="{92C29396-E2F2-4C26-880F-38F65553784F}" type="presParOf" srcId="{AA8EB475-9530-402C-9608-4D0B3C1E21CF}" destId="{47D1DDB9-4F2D-40C8-B94D-3DFA2FBDDF8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A71E9C-D60C-4CF9-ABA2-ADDE7CE2B03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81D5B3A-39C1-48C8-AA0B-BB59D902A018}">
      <dgm:prSet custT="1"/>
      <dgm:spPr/>
      <dgm:t>
        <a:bodyPr/>
        <a:lstStyle/>
        <a:p>
          <a:r>
            <a:rPr lang="en-US" sz="3200" b="0" i="0" baseline="0" dirty="0"/>
            <a:t>10.05 (8) Extensions of Orders of Conditions</a:t>
          </a:r>
          <a:endParaRPr lang="en-US" sz="3200" dirty="0"/>
        </a:p>
      </dgm:t>
    </dgm:pt>
    <dgm:pt modelId="{78FE45C6-8F1A-4164-9882-758C37A2F88F}" type="parTrans" cxnId="{D52D8E1E-786A-47EB-B389-D5C912DBB12D}">
      <dgm:prSet/>
      <dgm:spPr/>
      <dgm:t>
        <a:bodyPr/>
        <a:lstStyle/>
        <a:p>
          <a:endParaRPr lang="en-US"/>
        </a:p>
      </dgm:t>
    </dgm:pt>
    <dgm:pt modelId="{548728A5-4B1D-4B2D-867C-744778C9A61C}" type="sibTrans" cxnId="{D52D8E1E-786A-47EB-B389-D5C912DBB12D}">
      <dgm:prSet/>
      <dgm:spPr/>
      <dgm:t>
        <a:bodyPr/>
        <a:lstStyle/>
        <a:p>
          <a:endParaRPr lang="en-US"/>
        </a:p>
      </dgm:t>
    </dgm:pt>
    <dgm:pt modelId="{7FC8525D-00A9-4983-81DC-428EF22C4405}">
      <dgm:prSet custT="1"/>
      <dgm:spPr/>
      <dgm:t>
        <a:bodyPr/>
        <a:lstStyle/>
        <a:p>
          <a:r>
            <a:rPr lang="en-US" sz="3200" b="0" i="0" baseline="0" dirty="0"/>
            <a:t>10.05 (9) Certificates of Compliance</a:t>
          </a:r>
          <a:endParaRPr lang="en-US" sz="3200" dirty="0"/>
        </a:p>
      </dgm:t>
    </dgm:pt>
    <dgm:pt modelId="{A686BFC7-F1D7-4A31-8477-546C00951281}" type="parTrans" cxnId="{EDBF014B-AAA1-4AB3-A483-0F0339C7E2C1}">
      <dgm:prSet/>
      <dgm:spPr/>
      <dgm:t>
        <a:bodyPr/>
        <a:lstStyle/>
        <a:p>
          <a:endParaRPr lang="en-US"/>
        </a:p>
      </dgm:t>
    </dgm:pt>
    <dgm:pt modelId="{DFB1B1F5-DDBB-4A36-A955-FA354EEBC2B0}" type="sibTrans" cxnId="{EDBF014B-AAA1-4AB3-A483-0F0339C7E2C1}">
      <dgm:prSet/>
      <dgm:spPr/>
      <dgm:t>
        <a:bodyPr/>
        <a:lstStyle/>
        <a:p>
          <a:endParaRPr lang="en-US"/>
        </a:p>
      </dgm:t>
    </dgm:pt>
    <dgm:pt modelId="{927081E1-B1D4-43CB-BEB5-968C3C03535B}" type="pres">
      <dgm:prSet presAssocID="{8FA71E9C-D60C-4CF9-ABA2-ADDE7CE2B038}" presName="vert0" presStyleCnt="0">
        <dgm:presLayoutVars>
          <dgm:dir/>
          <dgm:animOne val="branch"/>
          <dgm:animLvl val="lvl"/>
        </dgm:presLayoutVars>
      </dgm:prSet>
      <dgm:spPr/>
    </dgm:pt>
    <dgm:pt modelId="{68654D28-7DEE-4A2F-B4D8-7E292FA2454D}" type="pres">
      <dgm:prSet presAssocID="{381D5B3A-39C1-48C8-AA0B-BB59D902A018}" presName="thickLine" presStyleLbl="alignNode1" presStyleIdx="0" presStyleCnt="2"/>
      <dgm:spPr/>
    </dgm:pt>
    <dgm:pt modelId="{831344A7-89A0-46AD-9BE6-E69B1A6FEF0F}" type="pres">
      <dgm:prSet presAssocID="{381D5B3A-39C1-48C8-AA0B-BB59D902A018}" presName="horz1" presStyleCnt="0"/>
      <dgm:spPr/>
    </dgm:pt>
    <dgm:pt modelId="{3839A935-75BE-4D81-A71E-2EDDBCC3B2DF}" type="pres">
      <dgm:prSet presAssocID="{381D5B3A-39C1-48C8-AA0B-BB59D902A018}" presName="tx1" presStyleLbl="revTx" presStyleIdx="0" presStyleCnt="2"/>
      <dgm:spPr/>
    </dgm:pt>
    <dgm:pt modelId="{AC32F795-16B1-470D-A252-787F3FFBEDF7}" type="pres">
      <dgm:prSet presAssocID="{381D5B3A-39C1-48C8-AA0B-BB59D902A018}" presName="vert1" presStyleCnt="0"/>
      <dgm:spPr/>
    </dgm:pt>
    <dgm:pt modelId="{35192C88-D05C-4AF3-83FD-AB0A88A9F51B}" type="pres">
      <dgm:prSet presAssocID="{7FC8525D-00A9-4983-81DC-428EF22C4405}" presName="thickLine" presStyleLbl="alignNode1" presStyleIdx="1" presStyleCnt="2"/>
      <dgm:spPr/>
    </dgm:pt>
    <dgm:pt modelId="{58C53458-1A2E-4FD4-A506-101B2FF612C2}" type="pres">
      <dgm:prSet presAssocID="{7FC8525D-00A9-4983-81DC-428EF22C4405}" presName="horz1" presStyleCnt="0"/>
      <dgm:spPr/>
    </dgm:pt>
    <dgm:pt modelId="{2893C0F7-EC20-4153-96EC-533485AD9169}" type="pres">
      <dgm:prSet presAssocID="{7FC8525D-00A9-4983-81DC-428EF22C4405}" presName="tx1" presStyleLbl="revTx" presStyleIdx="1" presStyleCnt="2"/>
      <dgm:spPr/>
    </dgm:pt>
    <dgm:pt modelId="{89E26D5B-123D-49AA-9E19-8BD846511075}" type="pres">
      <dgm:prSet presAssocID="{7FC8525D-00A9-4983-81DC-428EF22C4405}" presName="vert1" presStyleCnt="0"/>
      <dgm:spPr/>
    </dgm:pt>
  </dgm:ptLst>
  <dgm:cxnLst>
    <dgm:cxn modelId="{D52D8E1E-786A-47EB-B389-D5C912DBB12D}" srcId="{8FA71E9C-D60C-4CF9-ABA2-ADDE7CE2B038}" destId="{381D5B3A-39C1-48C8-AA0B-BB59D902A018}" srcOrd="0" destOrd="0" parTransId="{78FE45C6-8F1A-4164-9882-758C37A2F88F}" sibTransId="{548728A5-4B1D-4B2D-867C-744778C9A61C}"/>
    <dgm:cxn modelId="{DF95A15E-D071-415A-92A0-9108C5A258CB}" type="presOf" srcId="{381D5B3A-39C1-48C8-AA0B-BB59D902A018}" destId="{3839A935-75BE-4D81-A71E-2EDDBCC3B2DF}" srcOrd="0" destOrd="0" presId="urn:microsoft.com/office/officeart/2008/layout/LinedList"/>
    <dgm:cxn modelId="{EDBF014B-AAA1-4AB3-A483-0F0339C7E2C1}" srcId="{8FA71E9C-D60C-4CF9-ABA2-ADDE7CE2B038}" destId="{7FC8525D-00A9-4983-81DC-428EF22C4405}" srcOrd="1" destOrd="0" parTransId="{A686BFC7-F1D7-4A31-8477-546C00951281}" sibTransId="{DFB1B1F5-DDBB-4A36-A955-FA354EEBC2B0}"/>
    <dgm:cxn modelId="{7073F251-18AB-4387-9CCE-FD4C03DDC639}" type="presOf" srcId="{8FA71E9C-D60C-4CF9-ABA2-ADDE7CE2B038}" destId="{927081E1-B1D4-43CB-BEB5-968C3C03535B}" srcOrd="0" destOrd="0" presId="urn:microsoft.com/office/officeart/2008/layout/LinedList"/>
    <dgm:cxn modelId="{83FC4E9C-FC60-4553-894F-760C405B5C11}" type="presOf" srcId="{7FC8525D-00A9-4983-81DC-428EF22C4405}" destId="{2893C0F7-EC20-4153-96EC-533485AD9169}" srcOrd="0" destOrd="0" presId="urn:microsoft.com/office/officeart/2008/layout/LinedList"/>
    <dgm:cxn modelId="{450B61B9-3F55-4B37-9D0F-BD9BD19F7580}" type="presParOf" srcId="{927081E1-B1D4-43CB-BEB5-968C3C03535B}" destId="{68654D28-7DEE-4A2F-B4D8-7E292FA2454D}" srcOrd="0" destOrd="0" presId="urn:microsoft.com/office/officeart/2008/layout/LinedList"/>
    <dgm:cxn modelId="{C2B8EC7A-2F3A-442D-AC20-62A04485CB08}" type="presParOf" srcId="{927081E1-B1D4-43CB-BEB5-968C3C03535B}" destId="{831344A7-89A0-46AD-9BE6-E69B1A6FEF0F}" srcOrd="1" destOrd="0" presId="urn:microsoft.com/office/officeart/2008/layout/LinedList"/>
    <dgm:cxn modelId="{D62E2733-8FE2-4C61-9C6D-E65634975097}" type="presParOf" srcId="{831344A7-89A0-46AD-9BE6-E69B1A6FEF0F}" destId="{3839A935-75BE-4D81-A71E-2EDDBCC3B2DF}" srcOrd="0" destOrd="0" presId="urn:microsoft.com/office/officeart/2008/layout/LinedList"/>
    <dgm:cxn modelId="{B58C676C-FF3B-4A98-B0FC-86225D27CF75}" type="presParOf" srcId="{831344A7-89A0-46AD-9BE6-E69B1A6FEF0F}" destId="{AC32F795-16B1-470D-A252-787F3FFBEDF7}" srcOrd="1" destOrd="0" presId="urn:microsoft.com/office/officeart/2008/layout/LinedList"/>
    <dgm:cxn modelId="{1C229519-9BD2-4838-8704-F79D2B626552}" type="presParOf" srcId="{927081E1-B1D4-43CB-BEB5-968C3C03535B}" destId="{35192C88-D05C-4AF3-83FD-AB0A88A9F51B}" srcOrd="2" destOrd="0" presId="urn:microsoft.com/office/officeart/2008/layout/LinedList"/>
    <dgm:cxn modelId="{2AC03337-2EDC-410C-958E-03555346B486}" type="presParOf" srcId="{927081E1-B1D4-43CB-BEB5-968C3C03535B}" destId="{58C53458-1A2E-4FD4-A506-101B2FF612C2}" srcOrd="3" destOrd="0" presId="urn:microsoft.com/office/officeart/2008/layout/LinedList"/>
    <dgm:cxn modelId="{E423CBFB-EF71-470C-97A4-9179D51DD806}" type="presParOf" srcId="{58C53458-1A2E-4FD4-A506-101B2FF612C2}" destId="{2893C0F7-EC20-4153-96EC-533485AD9169}" srcOrd="0" destOrd="0" presId="urn:microsoft.com/office/officeart/2008/layout/LinedList"/>
    <dgm:cxn modelId="{16FAF04C-41B1-41BD-BD64-89F7F0754EE1}" type="presParOf" srcId="{58C53458-1A2E-4FD4-A506-101B2FF612C2}" destId="{89E26D5B-123D-49AA-9E19-8BD84651107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CA089-8153-4488-90C8-3F4D4136E4E2}">
      <dsp:nvSpPr>
        <dsp:cNvPr id="0" name=""/>
        <dsp:cNvSpPr/>
      </dsp:nvSpPr>
      <dsp:spPr>
        <a:xfrm>
          <a:off x="1816199" y="93039"/>
          <a:ext cx="2196000" cy="2196000"/>
        </a:xfrm>
        <a:prstGeom prst="ellipse">
          <a:avLst/>
        </a:prstGeom>
        <a:solidFill>
          <a:schemeClr val="accent2">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E21F084-A40A-4DBE-A829-1DB5F1399AD5}">
      <dsp:nvSpPr>
        <dsp:cNvPr id="0" name=""/>
        <dsp:cNvSpPr/>
      </dsp:nvSpPr>
      <dsp:spPr>
        <a:xfrm>
          <a:off x="2284199" y="56103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456524C-4A9D-471E-ACAA-AFE8805D418A}">
      <dsp:nvSpPr>
        <dsp:cNvPr id="0" name=""/>
        <dsp:cNvSpPr/>
      </dsp:nvSpPr>
      <dsp:spPr>
        <a:xfrm>
          <a:off x="111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0" i="0" kern="1200" baseline="0"/>
            <a:t>The Act: Mass. General Laws, Chapter 131, Section 40</a:t>
          </a:r>
          <a:endParaRPr lang="en-US" sz="2100" kern="1200"/>
        </a:p>
      </dsp:txBody>
      <dsp:txXfrm>
        <a:off x="1114199" y="2973040"/>
        <a:ext cx="3600000" cy="720000"/>
      </dsp:txXfrm>
    </dsp:sp>
    <dsp:sp modelId="{6C70E087-6E3C-4BB1-94CC-3740E4638C94}">
      <dsp:nvSpPr>
        <dsp:cNvPr id="0" name=""/>
        <dsp:cNvSpPr/>
      </dsp:nvSpPr>
      <dsp:spPr>
        <a:xfrm>
          <a:off x="6046199" y="93039"/>
          <a:ext cx="2196000" cy="2196000"/>
        </a:xfrm>
        <a:prstGeom prst="ellipse">
          <a:avLst/>
        </a:prstGeom>
        <a:solidFill>
          <a:schemeClr val="accent3">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83085635-0307-4D8F-96E1-8E0FFB9C4BFA}">
      <dsp:nvSpPr>
        <dsp:cNvPr id="0" name=""/>
        <dsp:cNvSpPr/>
      </dsp:nvSpPr>
      <dsp:spPr>
        <a:xfrm>
          <a:off x="6514199" y="56103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862E783-C6F6-4B3E-8C79-DA6D611FDE6D}">
      <dsp:nvSpPr>
        <dsp:cNvPr id="0" name=""/>
        <dsp:cNvSpPr/>
      </dsp:nvSpPr>
      <dsp:spPr>
        <a:xfrm>
          <a:off x="534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0" i="0" kern="1200" baseline="0"/>
            <a:t>The Regulations: 310 CMR 10.00</a:t>
          </a:r>
          <a:endParaRPr lang="en-US" sz="2100" kern="1200"/>
        </a:p>
      </dsp:txBody>
      <dsp:txXfrm>
        <a:off x="5344199" y="2973040"/>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FFCF2-D8BE-4581-8DC4-13C717DA2990}">
      <dsp:nvSpPr>
        <dsp:cNvPr id="0" name=""/>
        <dsp:cNvSpPr/>
      </dsp:nvSpPr>
      <dsp:spPr>
        <a:xfrm>
          <a:off x="0" y="4040"/>
          <a:ext cx="6797675" cy="130329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(a) Any bank, freshwater wetland, beach, dune, flat, marsh or swamp BORDERING the ocean or any estuary, creek, river, stream, pond or any lake;</a:t>
          </a:r>
          <a:endParaRPr lang="en-US" sz="2400" kern="1200" dirty="0"/>
        </a:p>
      </dsp:txBody>
      <dsp:txXfrm>
        <a:off x="63622" y="67662"/>
        <a:ext cx="6670431" cy="1176051"/>
      </dsp:txXfrm>
    </dsp:sp>
    <dsp:sp modelId="{3187D0F7-BFC3-4160-910A-C17A5EDB7C52}">
      <dsp:nvSpPr>
        <dsp:cNvPr id="0" name=""/>
        <dsp:cNvSpPr/>
      </dsp:nvSpPr>
      <dsp:spPr>
        <a:xfrm>
          <a:off x="0" y="1317939"/>
          <a:ext cx="6797675" cy="982114"/>
        </a:xfrm>
        <a:prstGeom prst="roundRect">
          <a:avLst/>
        </a:prstGeom>
        <a:solidFill>
          <a:schemeClr val="accent2">
            <a:hueOff val="648018"/>
            <a:satOff val="90"/>
            <a:lumOff val="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(b)Land under any of the water bodies listed above</a:t>
          </a:r>
          <a:endParaRPr lang="en-US" sz="2400" kern="1200" dirty="0"/>
        </a:p>
      </dsp:txBody>
      <dsp:txXfrm>
        <a:off x="47943" y="1365882"/>
        <a:ext cx="6701789" cy="886228"/>
      </dsp:txXfrm>
    </dsp:sp>
    <dsp:sp modelId="{033087B7-F9E2-4FDA-81BC-FECF90C63C11}">
      <dsp:nvSpPr>
        <dsp:cNvPr id="0" name=""/>
        <dsp:cNvSpPr/>
      </dsp:nvSpPr>
      <dsp:spPr>
        <a:xfrm>
          <a:off x="0" y="2310656"/>
          <a:ext cx="6797675" cy="982114"/>
        </a:xfrm>
        <a:prstGeom prst="roundRect">
          <a:avLst/>
        </a:prstGeom>
        <a:solidFill>
          <a:schemeClr val="accent2">
            <a:hueOff val="1296036"/>
            <a:satOff val="180"/>
            <a:lumOff val="15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(c) Land subject to tidal action</a:t>
          </a:r>
          <a:endParaRPr lang="en-US" sz="2400" kern="1200" dirty="0"/>
        </a:p>
      </dsp:txBody>
      <dsp:txXfrm>
        <a:off x="47943" y="2358599"/>
        <a:ext cx="6701789" cy="886228"/>
      </dsp:txXfrm>
    </dsp:sp>
    <dsp:sp modelId="{042D8F9D-67A7-4D83-8C49-33EAEE65F231}">
      <dsp:nvSpPr>
        <dsp:cNvPr id="0" name=""/>
        <dsp:cNvSpPr/>
      </dsp:nvSpPr>
      <dsp:spPr>
        <a:xfrm>
          <a:off x="0" y="3303374"/>
          <a:ext cx="6797675" cy="982114"/>
        </a:xfrm>
        <a:prstGeom prst="roundRect">
          <a:avLst/>
        </a:prstGeom>
        <a:solidFill>
          <a:schemeClr val="accent2">
            <a:hueOff val="1944054"/>
            <a:satOff val="271"/>
            <a:lumOff val="23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(d) Land subject to coastal storm flowage</a:t>
          </a:r>
          <a:endParaRPr lang="en-US" sz="2400" kern="1200" dirty="0"/>
        </a:p>
      </dsp:txBody>
      <dsp:txXfrm>
        <a:off x="47943" y="3351317"/>
        <a:ext cx="6701789" cy="886228"/>
      </dsp:txXfrm>
    </dsp:sp>
    <dsp:sp modelId="{3343169D-F06C-461A-897C-892852B5BC43}">
      <dsp:nvSpPr>
        <dsp:cNvPr id="0" name=""/>
        <dsp:cNvSpPr/>
      </dsp:nvSpPr>
      <dsp:spPr>
        <a:xfrm>
          <a:off x="0" y="4296092"/>
          <a:ext cx="6797675" cy="982114"/>
        </a:xfrm>
        <a:prstGeom prst="roundRect">
          <a:avLst/>
        </a:prstGeom>
        <a:solidFill>
          <a:schemeClr val="accent2">
            <a:hueOff val="2592072"/>
            <a:satOff val="361"/>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(e) Land subject to flooding</a:t>
          </a:r>
          <a:endParaRPr lang="en-US" sz="2400" kern="1200" dirty="0"/>
        </a:p>
      </dsp:txBody>
      <dsp:txXfrm>
        <a:off x="47943" y="4344035"/>
        <a:ext cx="6701789" cy="886228"/>
      </dsp:txXfrm>
    </dsp:sp>
    <dsp:sp modelId="{C7E1755F-EC2A-4825-9837-E0277BCC91E4}">
      <dsp:nvSpPr>
        <dsp:cNvPr id="0" name=""/>
        <dsp:cNvSpPr/>
      </dsp:nvSpPr>
      <dsp:spPr>
        <a:xfrm>
          <a:off x="0" y="5288809"/>
          <a:ext cx="6797675" cy="982114"/>
        </a:xfrm>
        <a:prstGeom prst="roundRect">
          <a:avLst/>
        </a:prstGeom>
        <a:solidFill>
          <a:schemeClr val="accent2">
            <a:hueOff val="3240090"/>
            <a:satOff val="451"/>
            <a:lumOff val="3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dirty="0"/>
            <a:t>(f) Riverfront area</a:t>
          </a:r>
          <a:endParaRPr lang="en-US" sz="2400" kern="1200" dirty="0"/>
        </a:p>
      </dsp:txBody>
      <dsp:txXfrm>
        <a:off x="47943" y="5336752"/>
        <a:ext cx="6701789" cy="886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DA1C9-FD6A-43D4-9CB7-BF293A5FDEE3}">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a:t>Bank, 10.54 </a:t>
          </a:r>
          <a:endParaRPr lang="en-US" sz="2700" kern="1200"/>
        </a:p>
      </dsp:txBody>
      <dsp:txXfrm>
        <a:off x="377190" y="3160"/>
        <a:ext cx="2907506" cy="1744503"/>
      </dsp:txXfrm>
    </dsp:sp>
    <dsp:sp modelId="{623912B5-95DD-4AD4-B7A6-8E6FE4AC5103}">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a:t>Bordering Vegetated Wetland, 10.55</a:t>
          </a:r>
          <a:endParaRPr lang="en-US" sz="2700" kern="1200"/>
        </a:p>
      </dsp:txBody>
      <dsp:txXfrm>
        <a:off x="3575446" y="3160"/>
        <a:ext cx="2907506" cy="1744503"/>
      </dsp:txXfrm>
    </dsp:sp>
    <dsp:sp modelId="{56095667-9E31-4931-B213-7295DDBFEBF9}">
      <dsp:nvSpPr>
        <dsp:cNvPr id="0" name=""/>
        <dsp:cNvSpPr/>
      </dsp:nvSpPr>
      <dsp:spPr>
        <a:xfrm>
          <a:off x="6773703" y="3160"/>
          <a:ext cx="2907506" cy="174450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a:t>Land Under Water, 10.56</a:t>
          </a:r>
          <a:endParaRPr lang="en-US" sz="2700" kern="1200"/>
        </a:p>
      </dsp:txBody>
      <dsp:txXfrm>
        <a:off x="6773703" y="3160"/>
        <a:ext cx="2907506" cy="1744503"/>
      </dsp:txXfrm>
    </dsp:sp>
    <dsp:sp modelId="{CE217418-E302-4E29-A34B-30F10A5D932B}">
      <dsp:nvSpPr>
        <dsp:cNvPr id="0" name=""/>
        <dsp:cNvSpPr/>
      </dsp:nvSpPr>
      <dsp:spPr>
        <a:xfrm>
          <a:off x="1976318"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dirty="0"/>
            <a:t>Land Subject to Flooding,10.57 (Bordering and Isolated)</a:t>
          </a:r>
          <a:endParaRPr lang="en-US" sz="2700" kern="1200" dirty="0"/>
        </a:p>
      </dsp:txBody>
      <dsp:txXfrm>
        <a:off x="1976318" y="2038415"/>
        <a:ext cx="2907506" cy="1744503"/>
      </dsp:txXfrm>
    </dsp:sp>
    <dsp:sp modelId="{AB858845-A3A6-4B99-BD7A-0ABB755DF0BA}">
      <dsp:nvSpPr>
        <dsp:cNvPr id="0" name=""/>
        <dsp:cNvSpPr/>
      </dsp:nvSpPr>
      <dsp:spPr>
        <a:xfrm>
          <a:off x="5174575" y="2038415"/>
          <a:ext cx="2907506" cy="17445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a:t>Riverfront Area, 10.580.58</a:t>
          </a:r>
          <a:endParaRPr lang="en-US" sz="2700" kern="1200"/>
        </a:p>
      </dsp:txBody>
      <dsp:txXfrm>
        <a:off x="5174575" y="2038415"/>
        <a:ext cx="2907506" cy="17445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7497C-58B9-4F58-A3AA-E15A60B3B351}">
      <dsp:nvSpPr>
        <dsp:cNvPr id="0" name=""/>
        <dsp:cNvSpPr/>
      </dsp:nvSpPr>
      <dsp:spPr>
        <a:xfrm>
          <a:off x="0" y="2344"/>
          <a:ext cx="6797675" cy="118846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145A5A-F720-446E-A05A-AD270B3234AE}">
      <dsp:nvSpPr>
        <dsp:cNvPr id="0" name=""/>
        <dsp:cNvSpPr/>
      </dsp:nvSpPr>
      <dsp:spPr>
        <a:xfrm>
          <a:off x="359511" y="269750"/>
          <a:ext cx="653657" cy="65365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D0A0CF-A988-4D77-846D-2A44C30FD73A}">
      <dsp:nvSpPr>
        <dsp:cNvPr id="0" name=""/>
        <dsp:cNvSpPr/>
      </dsp:nvSpPr>
      <dsp:spPr>
        <a:xfrm>
          <a:off x="1372680" y="234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US" sz="2200" b="0" i="0" kern="1200" baseline="0"/>
            <a:t>change drainage characteristics, flushing, salinity, flow pattern, sedimentation patterns, etc.</a:t>
          </a:r>
          <a:endParaRPr lang="en-US" sz="2200" kern="1200"/>
        </a:p>
      </dsp:txBody>
      <dsp:txXfrm>
        <a:off x="1372680" y="2344"/>
        <a:ext cx="5424994" cy="1188467"/>
      </dsp:txXfrm>
    </dsp:sp>
    <dsp:sp modelId="{4CFBEC1B-74CD-4F30-BC95-7DABE29EA76F}">
      <dsp:nvSpPr>
        <dsp:cNvPr id="0" name=""/>
        <dsp:cNvSpPr/>
      </dsp:nvSpPr>
      <dsp:spPr>
        <a:xfrm>
          <a:off x="0" y="1487929"/>
          <a:ext cx="6797675" cy="118846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22DE2B-FE27-4881-BD1A-0E476CA7108B}">
      <dsp:nvSpPr>
        <dsp:cNvPr id="0" name=""/>
        <dsp:cNvSpPr/>
      </dsp:nvSpPr>
      <dsp:spPr>
        <a:xfrm>
          <a:off x="359511" y="1755334"/>
          <a:ext cx="653657" cy="65365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2996A26-FC7E-4D25-AB4D-3A11EF7B4DC8}">
      <dsp:nvSpPr>
        <dsp:cNvPr id="0" name=""/>
        <dsp:cNvSpPr/>
      </dsp:nvSpPr>
      <dsp:spPr>
        <a:xfrm>
          <a:off x="1372680" y="148792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US" sz="2200" b="0" i="0" kern="1200" baseline="0"/>
            <a:t>lowering water level</a:t>
          </a:r>
          <a:endParaRPr lang="en-US" sz="2200" kern="1200"/>
        </a:p>
      </dsp:txBody>
      <dsp:txXfrm>
        <a:off x="1372680" y="1487929"/>
        <a:ext cx="5424994" cy="1188467"/>
      </dsp:txXfrm>
    </dsp:sp>
    <dsp:sp modelId="{798A885D-D6C3-426B-83FE-22D42BFFF813}">
      <dsp:nvSpPr>
        <dsp:cNvPr id="0" name=""/>
        <dsp:cNvSpPr/>
      </dsp:nvSpPr>
      <dsp:spPr>
        <a:xfrm>
          <a:off x="0" y="2973514"/>
          <a:ext cx="6797675" cy="118846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4D99D-55FA-479E-90FA-6AF6D529D825}">
      <dsp:nvSpPr>
        <dsp:cNvPr id="0" name=""/>
        <dsp:cNvSpPr/>
      </dsp:nvSpPr>
      <dsp:spPr>
        <a:xfrm>
          <a:off x="359511" y="3240919"/>
          <a:ext cx="653657" cy="653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0F0A49-DC2F-47BE-8C2F-B7D2860BCD4D}">
      <dsp:nvSpPr>
        <dsp:cNvPr id="0" name=""/>
        <dsp:cNvSpPr/>
      </dsp:nvSpPr>
      <dsp:spPr>
        <a:xfrm>
          <a:off x="1372680" y="2973514"/>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US" sz="2200" b="0" i="0" kern="1200" baseline="0"/>
            <a:t>destruction of vegetation</a:t>
          </a:r>
          <a:endParaRPr lang="en-US" sz="2200" kern="1200"/>
        </a:p>
      </dsp:txBody>
      <dsp:txXfrm>
        <a:off x="1372680" y="2973514"/>
        <a:ext cx="5424994" cy="1188467"/>
      </dsp:txXfrm>
    </dsp:sp>
    <dsp:sp modelId="{C1494BDD-E33C-4758-A590-DB0E8967077A}">
      <dsp:nvSpPr>
        <dsp:cNvPr id="0" name=""/>
        <dsp:cNvSpPr/>
      </dsp:nvSpPr>
      <dsp:spPr>
        <a:xfrm>
          <a:off x="0" y="4459099"/>
          <a:ext cx="6797675" cy="118846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98C69B-D814-4E83-A5AB-EF1589CF78CE}">
      <dsp:nvSpPr>
        <dsp:cNvPr id="0" name=""/>
        <dsp:cNvSpPr/>
      </dsp:nvSpPr>
      <dsp:spPr>
        <a:xfrm>
          <a:off x="359511" y="4726504"/>
          <a:ext cx="653657" cy="653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82A738-AA10-4CF3-9737-0BDBFB4DAD24}">
      <dsp:nvSpPr>
        <dsp:cNvPr id="0" name=""/>
        <dsp:cNvSpPr/>
      </dsp:nvSpPr>
      <dsp:spPr>
        <a:xfrm>
          <a:off x="1372680" y="4459099"/>
          <a:ext cx="5424994" cy="118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80" tIns="125780" rIns="125780" bIns="125780" numCol="1" spcCol="1270" anchor="ctr" anchorCtr="0">
          <a:noAutofit/>
        </a:bodyPr>
        <a:lstStyle/>
        <a:p>
          <a:pPr marL="0" lvl="0" indent="0" algn="l" defTabSz="977900">
            <a:lnSpc>
              <a:spcPct val="90000"/>
            </a:lnSpc>
            <a:spcBef>
              <a:spcPct val="0"/>
            </a:spcBef>
            <a:spcAft>
              <a:spcPct val="35000"/>
            </a:spcAft>
            <a:buNone/>
          </a:pPr>
          <a:r>
            <a:rPr lang="en-US" sz="2200" b="0" i="0" kern="1200" baseline="0"/>
            <a:t>change in water temp, BOD, other physical, biological or chemical characteristics of receiving water</a:t>
          </a:r>
          <a:endParaRPr lang="en-US" sz="2200" kern="1200"/>
        </a:p>
      </dsp:txBody>
      <dsp:txXfrm>
        <a:off x="1372680" y="4459099"/>
        <a:ext cx="5424994" cy="1188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95A7A6-A622-4CA8-AF08-22DEFE99884F}">
      <dsp:nvSpPr>
        <dsp:cNvPr id="0" name=""/>
        <dsp:cNvSpPr/>
      </dsp:nvSpPr>
      <dsp:spPr>
        <a:xfrm>
          <a:off x="932767" y="2632"/>
          <a:ext cx="3613976" cy="361397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t>are not subject to jurisdiction….</a:t>
          </a:r>
        </a:p>
      </dsp:txBody>
      <dsp:txXfrm>
        <a:off x="1462022" y="531887"/>
        <a:ext cx="2555466" cy="2555466"/>
      </dsp:txXfrm>
    </dsp:sp>
    <dsp:sp modelId="{8C778B49-AC36-4919-8BBC-CE53325848CD}">
      <dsp:nvSpPr>
        <dsp:cNvPr id="0" name=""/>
        <dsp:cNvSpPr/>
      </dsp:nvSpPr>
      <dsp:spPr>
        <a:xfrm rot="5400000">
          <a:off x="4844897" y="1330769"/>
          <a:ext cx="1264891" cy="957703"/>
        </a:xfrm>
        <a:prstGeom prst="triangle">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D9B475-D05F-4B5A-BBAE-EEB2D95E9903}">
      <dsp:nvSpPr>
        <dsp:cNvPr id="0" name=""/>
        <dsp:cNvSpPr/>
      </dsp:nvSpPr>
      <dsp:spPr>
        <a:xfrm>
          <a:off x="6353732" y="2632"/>
          <a:ext cx="3613976" cy="3613976"/>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a:t>UNLESS and UNTIL that activity alters a wetland.</a:t>
          </a:r>
        </a:p>
      </dsp:txBody>
      <dsp:txXfrm>
        <a:off x="6882987" y="531887"/>
        <a:ext cx="2555466" cy="25554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D12E7-7795-49B8-9DC3-637B472EFEB7}">
      <dsp:nvSpPr>
        <dsp:cNvPr id="0" name=""/>
        <dsp:cNvSpPr/>
      </dsp:nvSpPr>
      <dsp:spPr>
        <a:xfrm>
          <a:off x="0" y="2071"/>
          <a:ext cx="10119362" cy="104971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84A356-2827-47B9-AAF9-A8E52BED8DA7}">
      <dsp:nvSpPr>
        <dsp:cNvPr id="0" name=""/>
        <dsp:cNvSpPr/>
      </dsp:nvSpPr>
      <dsp:spPr>
        <a:xfrm>
          <a:off x="317538" y="238257"/>
          <a:ext cx="577343" cy="5773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A0054-A982-4DF0-A7E4-CBEE09159520}">
      <dsp:nvSpPr>
        <dsp:cNvPr id="0" name=""/>
        <dsp:cNvSpPr/>
      </dsp:nvSpPr>
      <dsp:spPr>
        <a:xfrm>
          <a:off x="1212420" y="2071"/>
          <a:ext cx="8906941" cy="104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95" tIns="111095" rIns="111095" bIns="111095" numCol="1" spcCol="1270" anchor="ctr" anchorCtr="0">
          <a:noAutofit/>
        </a:bodyPr>
        <a:lstStyle/>
        <a:p>
          <a:pPr marL="0" lvl="0" indent="0" algn="l" defTabSz="977900">
            <a:lnSpc>
              <a:spcPct val="90000"/>
            </a:lnSpc>
            <a:spcBef>
              <a:spcPct val="0"/>
            </a:spcBef>
            <a:spcAft>
              <a:spcPct val="35000"/>
            </a:spcAft>
            <a:buNone/>
          </a:pPr>
          <a:r>
            <a:rPr lang="en-US" sz="2200" b="0" i="0" kern="1200" baseline="0"/>
            <a:t>Are there wetland resource areas on the site or within 100 feet of the site?</a:t>
          </a:r>
          <a:endParaRPr lang="en-US" sz="2200" kern="1200"/>
        </a:p>
      </dsp:txBody>
      <dsp:txXfrm>
        <a:off x="1212420" y="2071"/>
        <a:ext cx="8906941" cy="1049715"/>
      </dsp:txXfrm>
    </dsp:sp>
    <dsp:sp modelId="{4D2A237C-7B70-476D-97E7-932F3C16810C}">
      <dsp:nvSpPr>
        <dsp:cNvPr id="0" name=""/>
        <dsp:cNvSpPr/>
      </dsp:nvSpPr>
      <dsp:spPr>
        <a:xfrm>
          <a:off x="0" y="1314215"/>
          <a:ext cx="10119362" cy="1049715"/>
        </a:xfrm>
        <a:prstGeom prst="roundRect">
          <a:avLst>
            <a:gd name="adj" fmla="val 10000"/>
          </a:avLst>
        </a:prstGeom>
        <a:solidFill>
          <a:schemeClr val="accent2">
            <a:hueOff val="1080030"/>
            <a:satOff val="150"/>
            <a:lumOff val="131"/>
            <a:alphaOff val="0"/>
          </a:schemeClr>
        </a:solidFill>
        <a:ln>
          <a:noFill/>
        </a:ln>
        <a:effectLst/>
      </dsp:spPr>
      <dsp:style>
        <a:lnRef idx="0">
          <a:scrgbClr r="0" g="0" b="0"/>
        </a:lnRef>
        <a:fillRef idx="1">
          <a:scrgbClr r="0" g="0" b="0"/>
        </a:fillRef>
        <a:effectRef idx="0">
          <a:scrgbClr r="0" g="0" b="0"/>
        </a:effectRef>
        <a:fontRef idx="minor"/>
      </dsp:style>
    </dsp:sp>
    <dsp:sp modelId="{32DEB8F8-D0DB-4E37-9734-F33400673A30}">
      <dsp:nvSpPr>
        <dsp:cNvPr id="0" name=""/>
        <dsp:cNvSpPr/>
      </dsp:nvSpPr>
      <dsp:spPr>
        <a:xfrm>
          <a:off x="317538" y="1550400"/>
          <a:ext cx="577343" cy="5773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78DCEC-CD72-4B3B-9E09-0765F2889910}">
      <dsp:nvSpPr>
        <dsp:cNvPr id="0" name=""/>
        <dsp:cNvSpPr/>
      </dsp:nvSpPr>
      <dsp:spPr>
        <a:xfrm>
          <a:off x="1212420" y="1314215"/>
          <a:ext cx="8906941" cy="104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95" tIns="111095" rIns="111095" bIns="111095" numCol="1" spcCol="1270" anchor="ctr" anchorCtr="0">
          <a:noAutofit/>
        </a:bodyPr>
        <a:lstStyle/>
        <a:p>
          <a:pPr marL="0" lvl="0" indent="0" algn="l" defTabSz="977900">
            <a:lnSpc>
              <a:spcPct val="90000"/>
            </a:lnSpc>
            <a:spcBef>
              <a:spcPct val="0"/>
            </a:spcBef>
            <a:spcAft>
              <a:spcPct val="35000"/>
            </a:spcAft>
            <a:buNone/>
          </a:pPr>
          <a:r>
            <a:rPr lang="en-US" sz="2200" b="0" i="0" kern="1200" baseline="0"/>
            <a:t>Is there a perennial river within 200ft?</a:t>
          </a:r>
          <a:endParaRPr lang="en-US" sz="2200" kern="1200"/>
        </a:p>
      </dsp:txBody>
      <dsp:txXfrm>
        <a:off x="1212420" y="1314215"/>
        <a:ext cx="8906941" cy="1049715"/>
      </dsp:txXfrm>
    </dsp:sp>
    <dsp:sp modelId="{11EA621C-211F-480B-9DB5-31471F027DBB}">
      <dsp:nvSpPr>
        <dsp:cNvPr id="0" name=""/>
        <dsp:cNvSpPr/>
      </dsp:nvSpPr>
      <dsp:spPr>
        <a:xfrm>
          <a:off x="0" y="2626358"/>
          <a:ext cx="10119362" cy="1049715"/>
        </a:xfrm>
        <a:prstGeom prst="roundRect">
          <a:avLst>
            <a:gd name="adj" fmla="val 10000"/>
          </a:avLst>
        </a:prstGeom>
        <a:solidFill>
          <a:schemeClr val="accent2">
            <a:hueOff val="2160060"/>
            <a:satOff val="301"/>
            <a:lumOff val="261"/>
            <a:alphaOff val="0"/>
          </a:schemeClr>
        </a:solidFill>
        <a:ln>
          <a:noFill/>
        </a:ln>
        <a:effectLst/>
      </dsp:spPr>
      <dsp:style>
        <a:lnRef idx="0">
          <a:scrgbClr r="0" g="0" b="0"/>
        </a:lnRef>
        <a:fillRef idx="1">
          <a:scrgbClr r="0" g="0" b="0"/>
        </a:fillRef>
        <a:effectRef idx="0">
          <a:scrgbClr r="0" g="0" b="0"/>
        </a:effectRef>
        <a:fontRef idx="minor"/>
      </dsp:style>
    </dsp:sp>
    <dsp:sp modelId="{53E9175A-BB09-4D6F-8D8E-2573760F601D}">
      <dsp:nvSpPr>
        <dsp:cNvPr id="0" name=""/>
        <dsp:cNvSpPr/>
      </dsp:nvSpPr>
      <dsp:spPr>
        <a:xfrm>
          <a:off x="317538" y="2862544"/>
          <a:ext cx="577343" cy="5773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43CEA7-1372-40A5-80A7-F5E5BC533FF3}">
      <dsp:nvSpPr>
        <dsp:cNvPr id="0" name=""/>
        <dsp:cNvSpPr/>
      </dsp:nvSpPr>
      <dsp:spPr>
        <a:xfrm>
          <a:off x="1212420" y="2626358"/>
          <a:ext cx="8906941" cy="104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95" tIns="111095" rIns="111095" bIns="111095" numCol="1" spcCol="1270" anchor="ctr" anchorCtr="0">
          <a:noAutofit/>
        </a:bodyPr>
        <a:lstStyle/>
        <a:p>
          <a:pPr marL="0" lvl="0" indent="0" algn="l" defTabSz="977900">
            <a:lnSpc>
              <a:spcPct val="90000"/>
            </a:lnSpc>
            <a:spcBef>
              <a:spcPct val="0"/>
            </a:spcBef>
            <a:spcAft>
              <a:spcPct val="35000"/>
            </a:spcAft>
            <a:buNone/>
          </a:pPr>
          <a:r>
            <a:rPr lang="en-US" sz="2200" b="0" i="0" kern="1200" baseline="0"/>
            <a:t>Will the work dredge, fill, remove or alter a wetland resource area?</a:t>
          </a:r>
          <a:endParaRPr lang="en-US" sz="2200" kern="1200"/>
        </a:p>
      </dsp:txBody>
      <dsp:txXfrm>
        <a:off x="1212420" y="2626358"/>
        <a:ext cx="8906941" cy="1049715"/>
      </dsp:txXfrm>
    </dsp:sp>
    <dsp:sp modelId="{374FB0E5-A0E5-41D0-BBA3-D318482D0FD4}">
      <dsp:nvSpPr>
        <dsp:cNvPr id="0" name=""/>
        <dsp:cNvSpPr/>
      </dsp:nvSpPr>
      <dsp:spPr>
        <a:xfrm>
          <a:off x="0" y="3938502"/>
          <a:ext cx="10119362" cy="1049715"/>
        </a:xfrm>
        <a:prstGeom prst="roundRect">
          <a:avLst>
            <a:gd name="adj" fmla="val 10000"/>
          </a:avLst>
        </a:prstGeom>
        <a:solidFill>
          <a:schemeClr val="accent2">
            <a:hueOff val="3240090"/>
            <a:satOff val="451"/>
            <a:lumOff val="392"/>
            <a:alphaOff val="0"/>
          </a:schemeClr>
        </a:solidFill>
        <a:ln>
          <a:noFill/>
        </a:ln>
        <a:effectLst/>
      </dsp:spPr>
      <dsp:style>
        <a:lnRef idx="0">
          <a:scrgbClr r="0" g="0" b="0"/>
        </a:lnRef>
        <a:fillRef idx="1">
          <a:scrgbClr r="0" g="0" b="0"/>
        </a:fillRef>
        <a:effectRef idx="0">
          <a:scrgbClr r="0" g="0" b="0"/>
        </a:effectRef>
        <a:fontRef idx="minor"/>
      </dsp:style>
    </dsp:sp>
    <dsp:sp modelId="{AF9B0910-F3E2-47AE-B969-3879E5500667}">
      <dsp:nvSpPr>
        <dsp:cNvPr id="0" name=""/>
        <dsp:cNvSpPr/>
      </dsp:nvSpPr>
      <dsp:spPr>
        <a:xfrm>
          <a:off x="317538" y="4174688"/>
          <a:ext cx="577343" cy="5773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287118-799E-44D7-9337-5D9BFFFB3E0E}">
      <dsp:nvSpPr>
        <dsp:cNvPr id="0" name=""/>
        <dsp:cNvSpPr/>
      </dsp:nvSpPr>
      <dsp:spPr>
        <a:xfrm>
          <a:off x="1212420" y="3938502"/>
          <a:ext cx="8906941" cy="1049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95" tIns="111095" rIns="111095" bIns="111095" numCol="1" spcCol="1270" anchor="ctr" anchorCtr="0">
          <a:noAutofit/>
        </a:bodyPr>
        <a:lstStyle/>
        <a:p>
          <a:pPr marL="0" lvl="0" indent="0" algn="l" defTabSz="977900">
            <a:lnSpc>
              <a:spcPct val="90000"/>
            </a:lnSpc>
            <a:spcBef>
              <a:spcPct val="0"/>
            </a:spcBef>
            <a:spcAft>
              <a:spcPct val="35000"/>
            </a:spcAft>
            <a:buNone/>
          </a:pPr>
          <a:r>
            <a:rPr lang="en-US" sz="2200" b="0" i="0" kern="1200" baseline="0"/>
            <a:t>Access possible without a wetland crossing?</a:t>
          </a:r>
          <a:endParaRPr lang="en-US" sz="2200" kern="1200"/>
        </a:p>
      </dsp:txBody>
      <dsp:txXfrm>
        <a:off x="1212420" y="3938502"/>
        <a:ext cx="8906941" cy="10497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CBBDB-3FD2-4BB9-84F4-E91ABA02EF78}">
      <dsp:nvSpPr>
        <dsp:cNvPr id="0" name=""/>
        <dsp:cNvSpPr/>
      </dsp:nvSpPr>
      <dsp:spPr>
        <a:xfrm>
          <a:off x="0" y="13734"/>
          <a:ext cx="7570278" cy="794503"/>
        </a:xfrm>
        <a:prstGeom prst="roundRect">
          <a:avLst/>
        </a:prstGeom>
        <a:solidFill>
          <a:schemeClr val="accent3">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hydrological changes minimized</a:t>
          </a:r>
          <a:endParaRPr lang="en-US" sz="2000" kern="1200"/>
        </a:p>
      </dsp:txBody>
      <dsp:txXfrm>
        <a:off x="38784" y="52518"/>
        <a:ext cx="7492710" cy="716935"/>
      </dsp:txXfrm>
    </dsp:sp>
    <dsp:sp modelId="{88AAA8F7-8ED4-4576-8914-D07BDDA59C1B}">
      <dsp:nvSpPr>
        <dsp:cNvPr id="0" name=""/>
        <dsp:cNvSpPr/>
      </dsp:nvSpPr>
      <dsp:spPr>
        <a:xfrm>
          <a:off x="0" y="865837"/>
          <a:ext cx="7570278" cy="794503"/>
        </a:xfrm>
        <a:prstGeom prst="roundRect">
          <a:avLst/>
        </a:prstGeom>
        <a:solidFill>
          <a:schemeClr val="accent3">
            <a:shade val="50000"/>
            <a:hueOff val="-117134"/>
            <a:satOff val="-6632"/>
            <a:lumOff val="115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BMPs to prevent erosion</a:t>
          </a:r>
          <a:endParaRPr lang="en-US" sz="2000" kern="1200"/>
        </a:p>
      </dsp:txBody>
      <dsp:txXfrm>
        <a:off x="38784" y="904621"/>
        <a:ext cx="7492710" cy="716935"/>
      </dsp:txXfrm>
    </dsp:sp>
    <dsp:sp modelId="{813C1332-8E93-405E-9B5B-D21F90A77ECA}">
      <dsp:nvSpPr>
        <dsp:cNvPr id="0" name=""/>
        <dsp:cNvSpPr/>
      </dsp:nvSpPr>
      <dsp:spPr>
        <a:xfrm>
          <a:off x="0" y="1717940"/>
          <a:ext cx="7570278" cy="794503"/>
        </a:xfrm>
        <a:prstGeom prst="roundRect">
          <a:avLst/>
        </a:prstGeom>
        <a:solidFill>
          <a:schemeClr val="accent3">
            <a:shade val="50000"/>
            <a:hueOff val="-234268"/>
            <a:satOff val="-13265"/>
            <a:lumOff val="231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mitigating measures that contribute to the protection of wetland interests</a:t>
          </a:r>
          <a:endParaRPr lang="en-US" sz="2000" kern="1200"/>
        </a:p>
      </dsp:txBody>
      <dsp:txXfrm>
        <a:off x="38784" y="1756724"/>
        <a:ext cx="7492710" cy="716935"/>
      </dsp:txXfrm>
    </dsp:sp>
    <dsp:sp modelId="{2CB4E5FD-9D50-4CF8-9409-DEB49BEF11F6}">
      <dsp:nvSpPr>
        <dsp:cNvPr id="0" name=""/>
        <dsp:cNvSpPr/>
      </dsp:nvSpPr>
      <dsp:spPr>
        <a:xfrm>
          <a:off x="0" y="2563190"/>
          <a:ext cx="7570278" cy="794503"/>
        </a:xfrm>
        <a:prstGeom prst="roundRect">
          <a:avLst/>
        </a:prstGeom>
        <a:solidFill>
          <a:schemeClr val="accent3">
            <a:shade val="50000"/>
            <a:hueOff val="-351403"/>
            <a:satOff val="-19897"/>
            <a:lumOff val="346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compensatory flood storage required</a:t>
          </a:r>
          <a:endParaRPr lang="en-US" sz="2000" kern="1200"/>
        </a:p>
      </dsp:txBody>
      <dsp:txXfrm>
        <a:off x="38784" y="2601974"/>
        <a:ext cx="7492710" cy="716935"/>
      </dsp:txXfrm>
    </dsp:sp>
    <dsp:sp modelId="{B9934BD3-AD14-44E2-89FF-8C2E536A9DCB}">
      <dsp:nvSpPr>
        <dsp:cNvPr id="0" name=""/>
        <dsp:cNvSpPr/>
      </dsp:nvSpPr>
      <dsp:spPr>
        <a:xfrm>
          <a:off x="0" y="3422146"/>
          <a:ext cx="7570278" cy="794503"/>
        </a:xfrm>
        <a:prstGeom prst="roundRect">
          <a:avLst/>
        </a:prstGeom>
        <a:solidFill>
          <a:schemeClr val="accent3">
            <a:shade val="50000"/>
            <a:hueOff val="-468537"/>
            <a:satOff val="-26530"/>
            <a:lumOff val="462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no restriction of flows &amp; no increase in flood stage or velocity…</a:t>
          </a:r>
          <a:endParaRPr lang="en-US" sz="2000" kern="1200"/>
        </a:p>
      </dsp:txBody>
      <dsp:txXfrm>
        <a:off x="38784" y="3460930"/>
        <a:ext cx="7492710" cy="716935"/>
      </dsp:txXfrm>
    </dsp:sp>
    <dsp:sp modelId="{FA2EA79E-AAAF-4DF9-81D0-E41C5E7E34BF}">
      <dsp:nvSpPr>
        <dsp:cNvPr id="0" name=""/>
        <dsp:cNvSpPr/>
      </dsp:nvSpPr>
      <dsp:spPr>
        <a:xfrm>
          <a:off x="0" y="4274249"/>
          <a:ext cx="7570278" cy="794503"/>
        </a:xfrm>
        <a:prstGeom prst="roundRect">
          <a:avLst/>
        </a:prstGeom>
        <a:solidFill>
          <a:schemeClr val="accent3">
            <a:shade val="50000"/>
            <a:hueOff val="-351403"/>
            <a:satOff val="-19897"/>
            <a:lumOff val="3468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temporary structures/roads removed within 30 days of completion</a:t>
          </a:r>
          <a:endParaRPr lang="en-US" sz="2000" kern="1200"/>
        </a:p>
      </dsp:txBody>
      <dsp:txXfrm>
        <a:off x="38784" y="4313033"/>
        <a:ext cx="7492710" cy="716935"/>
      </dsp:txXfrm>
    </dsp:sp>
    <dsp:sp modelId="{8A930E1C-E85A-4C63-9E78-51B38902C662}">
      <dsp:nvSpPr>
        <dsp:cNvPr id="0" name=""/>
        <dsp:cNvSpPr/>
      </dsp:nvSpPr>
      <dsp:spPr>
        <a:xfrm>
          <a:off x="0" y="5126352"/>
          <a:ext cx="7570278" cy="794503"/>
        </a:xfrm>
        <a:prstGeom prst="roundRect">
          <a:avLst/>
        </a:prstGeom>
        <a:solidFill>
          <a:schemeClr val="accent3">
            <a:shade val="50000"/>
            <a:hueOff val="-234268"/>
            <a:satOff val="-13265"/>
            <a:lumOff val="231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substantial restoration of resource areas (75% in 2 years)</a:t>
          </a:r>
          <a:endParaRPr lang="en-US" sz="2000" kern="1200"/>
        </a:p>
      </dsp:txBody>
      <dsp:txXfrm>
        <a:off x="38784" y="5165136"/>
        <a:ext cx="7492710" cy="716935"/>
      </dsp:txXfrm>
    </dsp:sp>
    <dsp:sp modelId="{CD4E2BDC-B444-4BA9-ABFA-D09FEEC52E56}">
      <dsp:nvSpPr>
        <dsp:cNvPr id="0" name=""/>
        <dsp:cNvSpPr/>
      </dsp:nvSpPr>
      <dsp:spPr>
        <a:xfrm>
          <a:off x="0" y="5978455"/>
          <a:ext cx="7570278" cy="794503"/>
        </a:xfrm>
        <a:prstGeom prst="roundRect">
          <a:avLst/>
        </a:prstGeom>
        <a:solidFill>
          <a:schemeClr val="accent3">
            <a:shade val="50000"/>
            <a:hueOff val="-117134"/>
            <a:satOff val="-6632"/>
            <a:lumOff val="115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a:t>work in resource areas only when ground is frozen, dry or otherwise stable.</a:t>
          </a:r>
          <a:endParaRPr lang="en-US" sz="2000" kern="1200"/>
        </a:p>
      </dsp:txBody>
      <dsp:txXfrm>
        <a:off x="38784" y="6017239"/>
        <a:ext cx="7492710" cy="716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E730A-0998-40F3-BA15-966265D41B01}">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A13F96-69BC-43E5-BDF7-AACF8DD2E8D4}">
      <dsp:nvSpPr>
        <dsp:cNvPr id="0" name=""/>
        <dsp:cNvSpPr/>
      </dsp:nvSpPr>
      <dsp:spPr>
        <a:xfrm>
          <a:off x="0" y="0"/>
          <a:ext cx="6797675" cy="2325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baseline="0" dirty="0"/>
            <a:t>10.05(7) Request for Actions by the Department (Superseding Determinations, SOCs)</a:t>
          </a:r>
          <a:endParaRPr lang="en-US" sz="3200" kern="1200" dirty="0"/>
        </a:p>
      </dsp:txBody>
      <dsp:txXfrm>
        <a:off x="0" y="0"/>
        <a:ext cx="6797675" cy="2325687"/>
      </dsp:txXfrm>
    </dsp:sp>
    <dsp:sp modelId="{28B56756-CBA3-4A25-8B42-69BDC187928C}">
      <dsp:nvSpPr>
        <dsp:cNvPr id="0" name=""/>
        <dsp:cNvSpPr/>
      </dsp:nvSpPr>
      <dsp:spPr>
        <a:xfrm>
          <a:off x="0" y="2325687"/>
          <a:ext cx="6797675" cy="0"/>
        </a:xfrm>
        <a:prstGeom prst="line">
          <a:avLst/>
        </a:prstGeom>
        <a:solidFill>
          <a:schemeClr val="accent2">
            <a:hueOff val="3240090"/>
            <a:satOff val="451"/>
            <a:lumOff val="392"/>
            <a:alphaOff val="0"/>
          </a:schemeClr>
        </a:solidFill>
        <a:ln w="15875" cap="flat" cmpd="sng" algn="ctr">
          <a:solidFill>
            <a:schemeClr val="accent2">
              <a:hueOff val="3240090"/>
              <a:satOff val="451"/>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F02826-21AE-4A0D-9CC0-803A93BEAEF0}">
      <dsp:nvSpPr>
        <dsp:cNvPr id="0" name=""/>
        <dsp:cNvSpPr/>
      </dsp:nvSpPr>
      <dsp:spPr>
        <a:xfrm>
          <a:off x="0" y="2325687"/>
          <a:ext cx="6797675" cy="2325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baseline="0" dirty="0"/>
            <a:t>310 CMR 1.00 Adjudicatory Proceedings</a:t>
          </a:r>
          <a:endParaRPr lang="en-US" sz="3200" kern="1200" dirty="0"/>
        </a:p>
      </dsp:txBody>
      <dsp:txXfrm>
        <a:off x="0" y="2325687"/>
        <a:ext cx="6797675" cy="23256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54D28-7DEE-4A2F-B4D8-7E292FA2454D}">
      <dsp:nvSpPr>
        <dsp:cNvPr id="0" name=""/>
        <dsp:cNvSpPr/>
      </dsp:nvSpPr>
      <dsp:spPr>
        <a:xfrm>
          <a:off x="0" y="0"/>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39A935-75BE-4D81-A71E-2EDDBCC3B2DF}">
      <dsp:nvSpPr>
        <dsp:cNvPr id="0" name=""/>
        <dsp:cNvSpPr/>
      </dsp:nvSpPr>
      <dsp:spPr>
        <a:xfrm>
          <a:off x="0" y="0"/>
          <a:ext cx="6797675" cy="2339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baseline="0" dirty="0"/>
            <a:t>10.05 (8) Extensions of Orders of Conditions</a:t>
          </a:r>
          <a:endParaRPr lang="en-US" sz="3200" kern="1200" dirty="0"/>
        </a:p>
      </dsp:txBody>
      <dsp:txXfrm>
        <a:off x="0" y="0"/>
        <a:ext cx="6797675" cy="2339974"/>
      </dsp:txXfrm>
    </dsp:sp>
    <dsp:sp modelId="{35192C88-D05C-4AF3-83FD-AB0A88A9F51B}">
      <dsp:nvSpPr>
        <dsp:cNvPr id="0" name=""/>
        <dsp:cNvSpPr/>
      </dsp:nvSpPr>
      <dsp:spPr>
        <a:xfrm>
          <a:off x="0" y="2339974"/>
          <a:ext cx="6797675" cy="0"/>
        </a:xfrm>
        <a:prstGeom prst="line">
          <a:avLst/>
        </a:prstGeom>
        <a:solidFill>
          <a:schemeClr val="accent2">
            <a:hueOff val="3240090"/>
            <a:satOff val="451"/>
            <a:lumOff val="392"/>
            <a:alphaOff val="0"/>
          </a:schemeClr>
        </a:solidFill>
        <a:ln w="15875" cap="flat" cmpd="sng" algn="ctr">
          <a:solidFill>
            <a:schemeClr val="accent2">
              <a:hueOff val="3240090"/>
              <a:satOff val="451"/>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93C0F7-EC20-4153-96EC-533485AD9169}">
      <dsp:nvSpPr>
        <dsp:cNvPr id="0" name=""/>
        <dsp:cNvSpPr/>
      </dsp:nvSpPr>
      <dsp:spPr>
        <a:xfrm>
          <a:off x="0" y="2339974"/>
          <a:ext cx="6797675" cy="2339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baseline="0" dirty="0"/>
            <a:t>10.05 (9) Certificates of Compliance</a:t>
          </a:r>
          <a:endParaRPr lang="en-US" sz="3200" kern="1200" dirty="0"/>
        </a:p>
      </dsp:txBody>
      <dsp:txXfrm>
        <a:off x="0" y="2339974"/>
        <a:ext cx="6797675" cy="233997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579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93580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188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841584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3/14/2023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2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2402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3/14/2023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5131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3/14/2023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7939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3/14/2023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76796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3/14/2023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4357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3/14/2023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0899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3/14/2023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29142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http://www.kansascity.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maps.massgis.digital.mass.gov/MassMapper/MassMapper.html"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hyperlink" Target="https://www.mass.gov/orgs/massachusetts-department-of-environmental-protection"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www.mass.gov/info-details/massdeps-wetlands-circuit-rider-program"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2">
            <a:extLst>
              <a:ext uri="{FF2B5EF4-FFF2-40B4-BE49-F238E27FC236}">
                <a16:creationId xmlns:a16="http://schemas.microsoft.com/office/drawing/2014/main" id="{49F38109-6CA7-491B-A6A4-D2A06300E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BC53EE-4675-4C68-ABDC-2AAD9E3CA914}"/>
              </a:ext>
            </a:extLst>
          </p:cNvPr>
          <p:cNvSpPr>
            <a:spLocks noGrp="1"/>
          </p:cNvSpPr>
          <p:nvPr>
            <p:ph type="ctrTitle"/>
          </p:nvPr>
        </p:nvSpPr>
        <p:spPr>
          <a:xfrm>
            <a:off x="6730000" y="639097"/>
            <a:ext cx="5322570" cy="3686015"/>
          </a:xfrm>
        </p:spPr>
        <p:txBody>
          <a:bodyPr>
            <a:normAutofit/>
          </a:bodyPr>
          <a:lstStyle/>
          <a:p>
            <a:r>
              <a:rPr lang="en-US" sz="4800" b="1" dirty="0"/>
              <a:t>The MA Wetlands Regulations &amp; the </a:t>
            </a:r>
            <a:br>
              <a:rPr lang="en-US" sz="4800" b="1" dirty="0"/>
            </a:br>
            <a:r>
              <a:rPr lang="en-US" sz="4800" b="1" dirty="0"/>
              <a:t>MA Contingency Plan</a:t>
            </a:r>
          </a:p>
        </p:txBody>
      </p:sp>
      <p:sp>
        <p:nvSpPr>
          <p:cNvPr id="3" name="Subtitle 2">
            <a:extLst>
              <a:ext uri="{FF2B5EF4-FFF2-40B4-BE49-F238E27FC236}">
                <a16:creationId xmlns:a16="http://schemas.microsoft.com/office/drawing/2014/main" id="{66E170F5-4BFE-4D16-AFB6-3EEF2166B169}"/>
              </a:ext>
            </a:extLst>
          </p:cNvPr>
          <p:cNvSpPr>
            <a:spLocks noGrp="1"/>
          </p:cNvSpPr>
          <p:nvPr>
            <p:ph type="subTitle" idx="1"/>
          </p:nvPr>
        </p:nvSpPr>
        <p:spPr>
          <a:xfrm>
            <a:off x="6729999" y="4455621"/>
            <a:ext cx="4829101" cy="1238616"/>
          </a:xfrm>
        </p:spPr>
        <p:txBody>
          <a:bodyPr>
            <a:normAutofit/>
          </a:bodyPr>
          <a:lstStyle/>
          <a:p>
            <a:r>
              <a:rPr lang="en-US" b="1">
                <a:solidFill>
                  <a:schemeClr val="tx1">
                    <a:lumMod val="85000"/>
                    <a:lumOff val="15000"/>
                  </a:schemeClr>
                </a:solidFill>
              </a:rPr>
              <a:t>Massachusetts Department of Environmental Protection</a:t>
            </a:r>
            <a:endParaRPr lang="en-US" b="1" dirty="0">
              <a:solidFill>
                <a:schemeClr val="tx1">
                  <a:lumMod val="85000"/>
                  <a:lumOff val="15000"/>
                </a:schemeClr>
              </a:solidFill>
            </a:endParaRPr>
          </a:p>
        </p:txBody>
      </p:sp>
      <p:pic>
        <p:nvPicPr>
          <p:cNvPr id="1028" name="Picture 4" descr="Oil spill in Kansas causes Keystone Pipeline shutdown | The Kansas City Star">
            <a:extLst>
              <a:ext uri="{FF2B5EF4-FFF2-40B4-BE49-F238E27FC236}">
                <a16:creationId xmlns:a16="http://schemas.microsoft.com/office/drawing/2014/main" id="{EFD877D7-1D53-8D96-89F5-DDD2BBCFF0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70" r="12192" b="-2"/>
          <a:stretch/>
        </p:blipFill>
        <p:spPr bwMode="auto">
          <a:xfrm>
            <a:off x="356481" y="320040"/>
            <a:ext cx="6153733" cy="5694237"/>
          </a:xfrm>
          <a:prstGeom prst="rect">
            <a:avLst/>
          </a:prstGeom>
          <a:noFill/>
          <a:ln w="38100">
            <a:solidFill>
              <a:schemeClr val="accent3">
                <a:lumMod val="50000"/>
              </a:schemeClr>
            </a:solidFill>
          </a:ln>
          <a:extLst>
            <a:ext uri="{909E8E84-426E-40DD-AFC4-6F175D3DCCD1}">
              <a14:hiddenFill xmlns:a14="http://schemas.microsoft.com/office/drawing/2010/main">
                <a:solidFill>
                  <a:srgbClr val="FFFFFF"/>
                </a:solidFill>
              </a14:hiddenFill>
            </a:ext>
          </a:extLst>
        </p:spPr>
      </p:pic>
      <p:cxnSp>
        <p:nvCxnSpPr>
          <p:cNvPr id="1041" name="Straight Connector 1034">
            <a:extLst>
              <a:ext uri="{FF2B5EF4-FFF2-40B4-BE49-F238E27FC236}">
                <a16:creationId xmlns:a16="http://schemas.microsoft.com/office/drawing/2014/main" id="{107708C9-4DE8-42DC-8556-86EFA6F0BB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042" name="Rectangle 1036">
            <a:extLst>
              <a:ext uri="{FF2B5EF4-FFF2-40B4-BE49-F238E27FC236}">
                <a16:creationId xmlns:a16="http://schemas.microsoft.com/office/drawing/2014/main" id="{8093E2E4-CE1B-4314-8AD0-0555B7CAC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9" name="Rectangle 1038">
            <a:extLst>
              <a:ext uri="{FF2B5EF4-FFF2-40B4-BE49-F238E27FC236}">
                <a16:creationId xmlns:a16="http://schemas.microsoft.com/office/drawing/2014/main" id="{A8D8D66C-6E87-4017-8A48-ED6A4578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dep2logo">
            <a:extLst>
              <a:ext uri="{FF2B5EF4-FFF2-40B4-BE49-F238E27FC236}">
                <a16:creationId xmlns:a16="http://schemas.microsoft.com/office/drawing/2014/main" id="{3C5075C4-6DFD-9237-03D2-032EE0A67E66}"/>
              </a:ext>
            </a:extLst>
          </p:cNvPr>
          <p:cNvPicPr>
            <a:picLocks noChangeAspect="1" noChangeArrowheads="1"/>
          </p:cNvPicPr>
          <p:nvPr/>
        </p:nvPicPr>
        <p:blipFill>
          <a:blip r:embed="rId3" cstate="print"/>
          <a:srcRect/>
          <a:stretch>
            <a:fillRect/>
          </a:stretch>
        </p:blipFill>
        <p:spPr bwMode="auto">
          <a:xfrm>
            <a:off x="10906562" y="5660086"/>
            <a:ext cx="990600" cy="1003300"/>
          </a:xfrm>
          <a:prstGeom prst="rect">
            <a:avLst/>
          </a:prstGeom>
          <a:noFill/>
          <a:ln w="9525">
            <a:noFill/>
            <a:miter lim="800000"/>
            <a:headEnd/>
            <a:tailEnd/>
          </a:ln>
        </p:spPr>
      </p:pic>
      <p:sp>
        <p:nvSpPr>
          <p:cNvPr id="5" name="TextBox 4">
            <a:extLst>
              <a:ext uri="{FF2B5EF4-FFF2-40B4-BE49-F238E27FC236}">
                <a16:creationId xmlns:a16="http://schemas.microsoft.com/office/drawing/2014/main" id="{8F95BD4D-B9C4-C77A-6443-BE9EC318BB5E}"/>
              </a:ext>
            </a:extLst>
          </p:cNvPr>
          <p:cNvSpPr txBox="1"/>
          <p:nvPr/>
        </p:nvSpPr>
        <p:spPr>
          <a:xfrm>
            <a:off x="294838" y="6024262"/>
            <a:ext cx="5410985" cy="338554"/>
          </a:xfrm>
          <a:prstGeom prst="rect">
            <a:avLst/>
          </a:prstGeom>
          <a:noFill/>
        </p:spPr>
        <p:txBody>
          <a:bodyPr wrap="square" rtlCol="0">
            <a:spAutoFit/>
          </a:bodyPr>
          <a:lstStyle/>
          <a:p>
            <a:r>
              <a:rPr lang="en-US" sz="1600" dirty="0"/>
              <a:t>Photo credit: The Kansas City Star, </a:t>
            </a:r>
            <a:r>
              <a:rPr lang="en-US" sz="1600" dirty="0">
                <a:hlinkClick r:id="rId4"/>
              </a:rPr>
              <a:t>www.kansascity.com</a:t>
            </a:r>
            <a:r>
              <a:rPr lang="en-US" sz="1600" dirty="0"/>
              <a:t>  </a:t>
            </a:r>
          </a:p>
        </p:txBody>
      </p:sp>
    </p:spTree>
    <p:extLst>
      <p:ext uri="{BB962C8B-B14F-4D97-AF65-F5344CB8AC3E}">
        <p14:creationId xmlns:p14="http://schemas.microsoft.com/office/powerpoint/2010/main" val="159401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1">
            <a:extLst>
              <a:ext uri="{FF2B5EF4-FFF2-40B4-BE49-F238E27FC236}">
                <a16:creationId xmlns:a16="http://schemas.microsoft.com/office/drawing/2014/main" id="{E48D01E3-AED1-46C9-B523-17A9461C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3">
            <a:extLst>
              <a:ext uri="{FF2B5EF4-FFF2-40B4-BE49-F238E27FC236}">
                <a16:creationId xmlns:a16="http://schemas.microsoft.com/office/drawing/2014/main" id="{7695FC05-2594-4673-AAC8-0FD2D0413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74A6E53-E9DD-78B4-FFDD-662687928C99}"/>
              </a:ext>
            </a:extLst>
          </p:cNvPr>
          <p:cNvSpPr>
            <a:spLocks noGrp="1"/>
          </p:cNvSpPr>
          <p:nvPr>
            <p:ph type="title"/>
          </p:nvPr>
        </p:nvSpPr>
        <p:spPr>
          <a:xfrm>
            <a:off x="1097280" y="516836"/>
            <a:ext cx="5977937" cy="1550090"/>
          </a:xfrm>
        </p:spPr>
        <p:txBody>
          <a:bodyPr>
            <a:normAutofit/>
          </a:bodyPr>
          <a:lstStyle/>
          <a:p>
            <a:r>
              <a:rPr lang="en-US" sz="4000" b="1" dirty="0">
                <a:solidFill>
                  <a:srgbClr val="FFFFFF"/>
                </a:solidFill>
              </a:rPr>
              <a:t>Buffer Zone</a:t>
            </a:r>
          </a:p>
        </p:txBody>
      </p:sp>
      <p:sp>
        <p:nvSpPr>
          <p:cNvPr id="3" name="Content Placeholder 2">
            <a:extLst>
              <a:ext uri="{FF2B5EF4-FFF2-40B4-BE49-F238E27FC236}">
                <a16:creationId xmlns:a16="http://schemas.microsoft.com/office/drawing/2014/main" id="{3D4F236A-5EB9-F110-D0FB-5BF7956AD39D}"/>
              </a:ext>
            </a:extLst>
          </p:cNvPr>
          <p:cNvSpPr>
            <a:spLocks noGrp="1"/>
          </p:cNvSpPr>
          <p:nvPr>
            <p:ph idx="1"/>
          </p:nvPr>
        </p:nvSpPr>
        <p:spPr>
          <a:xfrm>
            <a:off x="1097279" y="2236304"/>
            <a:ext cx="5977938" cy="3652667"/>
          </a:xfrm>
        </p:spPr>
        <p:txBody>
          <a:bodyPr>
            <a:normAutofit/>
          </a:bodyPr>
          <a:lstStyle/>
          <a:p>
            <a:r>
              <a:rPr lang="en-US" sz="2400" b="0" i="0" u="none" strike="noStrike" baseline="0" dirty="0">
                <a:solidFill>
                  <a:srgbClr val="FFFFFF"/>
                </a:solidFill>
                <a:latin typeface="Calibri Light" panose="020F0302020204030204" pitchFamily="34" charset="0"/>
                <a:cs typeface="Calibri Light" panose="020F0302020204030204" pitchFamily="34" charset="0"/>
              </a:rPr>
              <a:t>Buffer Zone: land extending 100 feet horizontally outward from the boundary of any BVW, inland bank, coastal bank, coastal beach, dune or flat.</a:t>
            </a:r>
            <a:endParaRPr lang="en-US" sz="2400" dirty="0">
              <a:solidFill>
                <a:srgbClr val="FFFFFF"/>
              </a:solidFill>
              <a:latin typeface="Calibri Light" panose="020F0302020204030204" pitchFamily="34" charset="0"/>
              <a:cs typeface="Calibri Light" panose="020F0302020204030204" pitchFamily="34" charset="0"/>
            </a:endParaRPr>
          </a:p>
        </p:txBody>
      </p:sp>
      <p:sp>
        <p:nvSpPr>
          <p:cNvPr id="30" name="Rectangle 15">
            <a:extLst>
              <a:ext uri="{FF2B5EF4-FFF2-40B4-BE49-F238E27FC236}">
                <a16:creationId xmlns:a16="http://schemas.microsoft.com/office/drawing/2014/main" id="{DF327FF0-C38E-4831-A8A2-BD705672D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tree, grass, outdoor, pond&#10;&#10;Description automatically generated">
            <a:extLst>
              <a:ext uri="{FF2B5EF4-FFF2-40B4-BE49-F238E27FC236}">
                <a16:creationId xmlns:a16="http://schemas.microsoft.com/office/drawing/2014/main" id="{54250D4B-DAA9-3580-C39D-1ECE0F857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4931" y="66675"/>
            <a:ext cx="4383055" cy="3317503"/>
          </a:xfrm>
          <a:prstGeom prst="rect">
            <a:avLst/>
          </a:prstGeom>
        </p:spPr>
      </p:pic>
      <p:sp>
        <p:nvSpPr>
          <p:cNvPr id="31" name="Rectangle 17">
            <a:extLst>
              <a:ext uri="{FF2B5EF4-FFF2-40B4-BE49-F238E27FC236}">
                <a16:creationId xmlns:a16="http://schemas.microsoft.com/office/drawing/2014/main" id="{13AC83F2-62BC-408B-8009-1BF496146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99D5F4-BFEF-A095-78C3-051A84389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0" y="3505497"/>
            <a:ext cx="4303661" cy="3285828"/>
          </a:xfrm>
          <a:prstGeom prst="rect">
            <a:avLst/>
          </a:prstGeom>
        </p:spPr>
      </p:pic>
    </p:spTree>
    <p:extLst>
      <p:ext uri="{BB962C8B-B14F-4D97-AF65-F5344CB8AC3E}">
        <p14:creationId xmlns:p14="http://schemas.microsoft.com/office/powerpoint/2010/main" val="342263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CFC9789-57F4-4B9C-ABAA-6F7C8BADC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9B54F538-07DE-4652-B506-5D16E3EBB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03D56195-A6AC-4958-8B87-F7D009353E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975219DE-C821-412B-BF34-1F970885C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83DAC5-877A-4069-84E0-F651E2679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CDD16B7-47B3-CA47-2D42-A958E56A5357}"/>
              </a:ext>
            </a:extLst>
          </p:cNvPr>
          <p:cNvSpPr txBox="1"/>
          <p:nvPr/>
        </p:nvSpPr>
        <p:spPr>
          <a:xfrm>
            <a:off x="392429" y="983763"/>
            <a:ext cx="6875146" cy="3652667"/>
          </a:xfrm>
          <a:prstGeom prst="rect">
            <a:avLst/>
          </a:prstGeom>
        </p:spPr>
        <p:txBody>
          <a:bodyPr vert="horz" lIns="0" tIns="45720" rIns="0" bIns="45720" rtlCol="0">
            <a:normAutofit fontScale="92500"/>
          </a:bodyPr>
          <a:lstStyle/>
          <a:p>
            <a:pPr defTabSz="914400">
              <a:lnSpc>
                <a:spcPct val="90000"/>
              </a:lnSpc>
              <a:spcAft>
                <a:spcPts val="600"/>
              </a:spcAft>
              <a:buClr>
                <a:schemeClr val="accent1"/>
              </a:buClr>
              <a:buFont typeface="Calibri" panose="020F0502020204030204" pitchFamily="34" charset="0"/>
              <a:buChar char="•"/>
            </a:pPr>
            <a:r>
              <a:rPr lang="en-US" sz="2800" dirty="0" err="1">
                <a:solidFill>
                  <a:srgbClr val="FFFFFF"/>
                </a:solidFill>
              </a:rPr>
              <a:t>MassMapper</a:t>
            </a:r>
            <a:r>
              <a:rPr lang="en-US" sz="2800" dirty="0">
                <a:solidFill>
                  <a:srgbClr val="FFFFFF"/>
                </a:solidFill>
              </a:rPr>
              <a:t> layers</a:t>
            </a:r>
          </a:p>
          <a:p>
            <a:pPr defTabSz="914400">
              <a:lnSpc>
                <a:spcPct val="90000"/>
              </a:lnSpc>
              <a:spcAft>
                <a:spcPts val="600"/>
              </a:spcAft>
              <a:buClr>
                <a:schemeClr val="accent1"/>
              </a:buClr>
            </a:pPr>
            <a:r>
              <a:rPr lang="en-US" sz="1900" i="1" dirty="0">
                <a:solidFill>
                  <a:srgbClr val="FFFFFF"/>
                </a:solidFill>
                <a:hlinkClick r:id="rId2">
                  <a:extLst>
                    <a:ext uri="{A12FA001-AC4F-418D-AE19-62706E023703}">
                      <ahyp:hlinkClr xmlns:ahyp="http://schemas.microsoft.com/office/drawing/2018/hyperlinkcolor" val="tx"/>
                    </a:ext>
                  </a:extLst>
                </a:hlinkClick>
              </a:rPr>
              <a:t>https://maps.massgis.digital.mass.gov/MassMapper/MassMapper.html</a:t>
            </a:r>
            <a:endParaRPr lang="en-US" sz="1900" dirty="0">
              <a:solidFill>
                <a:srgbClr val="FFFFFF"/>
              </a:solidFill>
            </a:endParaRPr>
          </a:p>
          <a:p>
            <a:pPr lvl="1" defTabSz="914400">
              <a:lnSpc>
                <a:spcPct val="90000"/>
              </a:lnSpc>
              <a:spcAft>
                <a:spcPts val="600"/>
              </a:spcAft>
              <a:buClr>
                <a:schemeClr val="accent1"/>
              </a:buClr>
              <a:buFont typeface="Calibri" panose="020F0502020204030204" pitchFamily="34" charset="0"/>
              <a:buChar char="•"/>
            </a:pPr>
            <a:r>
              <a:rPr lang="en-US" sz="2800" dirty="0">
                <a:solidFill>
                  <a:srgbClr val="FFFFFF"/>
                </a:solidFill>
              </a:rPr>
              <a:t>Historic aerials </a:t>
            </a:r>
          </a:p>
          <a:p>
            <a:pPr lvl="1" defTabSz="914400">
              <a:lnSpc>
                <a:spcPct val="90000"/>
              </a:lnSpc>
              <a:spcAft>
                <a:spcPts val="600"/>
              </a:spcAft>
              <a:buClr>
                <a:schemeClr val="accent1"/>
              </a:buClr>
              <a:buFont typeface="Calibri" panose="020F0502020204030204" pitchFamily="34" charset="0"/>
              <a:buChar char="•"/>
            </a:pPr>
            <a:r>
              <a:rPr lang="en-US" sz="2800" dirty="0">
                <a:solidFill>
                  <a:srgbClr val="FFFFFF"/>
                </a:solidFill>
              </a:rPr>
              <a:t>Don’t forget “DEP Wetlands Linear Features”</a:t>
            </a:r>
          </a:p>
          <a:p>
            <a:pPr lvl="1" defTabSz="914400">
              <a:lnSpc>
                <a:spcPct val="90000"/>
              </a:lnSpc>
              <a:spcAft>
                <a:spcPts val="600"/>
              </a:spcAft>
              <a:buClr>
                <a:schemeClr val="accent1"/>
              </a:buClr>
              <a:buFont typeface="Calibri" panose="020F0502020204030204" pitchFamily="34" charset="0"/>
              <a:buChar char="•"/>
            </a:pPr>
            <a:r>
              <a:rPr lang="en-US" sz="2800" dirty="0">
                <a:solidFill>
                  <a:srgbClr val="FFFFFF"/>
                </a:solidFill>
              </a:rPr>
              <a:t>Helpful </a:t>
            </a:r>
            <a:r>
              <a:rPr lang="en-US" sz="2800" dirty="0" err="1">
                <a:solidFill>
                  <a:srgbClr val="FFFFFF"/>
                </a:solidFill>
              </a:rPr>
              <a:t>MassMapper</a:t>
            </a:r>
            <a:r>
              <a:rPr lang="en-US" sz="2800" dirty="0">
                <a:solidFill>
                  <a:srgbClr val="FFFFFF"/>
                </a:solidFill>
              </a:rPr>
              <a:t> Layers </a:t>
            </a:r>
          </a:p>
          <a:p>
            <a:pPr defTabSz="914400">
              <a:lnSpc>
                <a:spcPct val="90000"/>
              </a:lnSpc>
              <a:spcAft>
                <a:spcPts val="600"/>
              </a:spcAft>
              <a:buClr>
                <a:schemeClr val="accent1"/>
              </a:buClr>
              <a:buFont typeface="Calibri" panose="020F0502020204030204" pitchFamily="34" charset="0"/>
              <a:buChar char="•"/>
            </a:pPr>
            <a:r>
              <a:rPr lang="en-US" sz="2800" dirty="0">
                <a:solidFill>
                  <a:srgbClr val="FFFFFF"/>
                </a:solidFill>
              </a:rPr>
              <a:t>Local GIS data</a:t>
            </a:r>
          </a:p>
          <a:p>
            <a:pPr defTabSz="914400">
              <a:lnSpc>
                <a:spcPct val="90000"/>
              </a:lnSpc>
              <a:spcAft>
                <a:spcPts val="600"/>
              </a:spcAft>
              <a:buClr>
                <a:schemeClr val="accent1"/>
              </a:buClr>
              <a:buFont typeface="Calibri" panose="020F0502020204030204" pitchFamily="34" charset="0"/>
              <a:buChar char="•"/>
            </a:pPr>
            <a:r>
              <a:rPr lang="en-US" sz="2800" dirty="0">
                <a:solidFill>
                  <a:srgbClr val="FFFFFF"/>
                </a:solidFill>
              </a:rPr>
              <a:t>Previous delineations on this or adjacent parcels?</a:t>
            </a:r>
          </a:p>
          <a:p>
            <a:pPr defTabSz="914400">
              <a:lnSpc>
                <a:spcPct val="90000"/>
              </a:lnSpc>
              <a:spcAft>
                <a:spcPts val="600"/>
              </a:spcAft>
              <a:buClr>
                <a:schemeClr val="accent1"/>
              </a:buClr>
            </a:pPr>
            <a:endParaRPr lang="en-US" dirty="0">
              <a:solidFill>
                <a:srgbClr val="FFFFFF"/>
              </a:solidFill>
            </a:endParaRPr>
          </a:p>
        </p:txBody>
      </p:sp>
      <p:sp>
        <p:nvSpPr>
          <p:cNvPr id="21" name="Rectangle 20">
            <a:extLst>
              <a:ext uri="{FF2B5EF4-FFF2-40B4-BE49-F238E27FC236}">
                <a16:creationId xmlns:a16="http://schemas.microsoft.com/office/drawing/2014/main" id="{10A9524C-9867-46B4-ABAF-CB92D6611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 name="Group 1">
            <a:extLst>
              <a:ext uri="{FF2B5EF4-FFF2-40B4-BE49-F238E27FC236}">
                <a16:creationId xmlns:a16="http://schemas.microsoft.com/office/drawing/2014/main" id="{22DB2205-EA8B-87E8-7FC5-F7AED295A696}"/>
              </a:ext>
            </a:extLst>
          </p:cNvPr>
          <p:cNvGrpSpPr/>
          <p:nvPr/>
        </p:nvGrpSpPr>
        <p:grpSpPr>
          <a:xfrm>
            <a:off x="7643907" y="107004"/>
            <a:ext cx="4574412" cy="6643992"/>
            <a:chOff x="4336850" y="2338491"/>
            <a:chExt cx="3132026" cy="4360122"/>
          </a:xfrm>
        </p:grpSpPr>
        <p:pic>
          <p:nvPicPr>
            <p:cNvPr id="3" name="Picture 2">
              <a:extLst>
                <a:ext uri="{FF2B5EF4-FFF2-40B4-BE49-F238E27FC236}">
                  <a16:creationId xmlns:a16="http://schemas.microsoft.com/office/drawing/2014/main" id="{6E1E68A8-E9E7-25C5-E853-3C35EE18A733}"/>
                </a:ext>
              </a:extLst>
            </p:cNvPr>
            <p:cNvPicPr>
              <a:picLocks noChangeAspect="1"/>
            </p:cNvPicPr>
            <p:nvPr/>
          </p:nvPicPr>
          <p:blipFill rotWithShape="1">
            <a:blip r:embed="rId3"/>
            <a:srcRect r="478"/>
            <a:stretch/>
          </p:blipFill>
          <p:spPr>
            <a:xfrm>
              <a:off x="4336850" y="4240321"/>
              <a:ext cx="3130486" cy="2458292"/>
            </a:xfrm>
            <a:prstGeom prst="rect">
              <a:avLst/>
            </a:prstGeom>
          </p:spPr>
        </p:pic>
        <p:pic>
          <p:nvPicPr>
            <p:cNvPr id="4" name="Picture 3">
              <a:extLst>
                <a:ext uri="{FF2B5EF4-FFF2-40B4-BE49-F238E27FC236}">
                  <a16:creationId xmlns:a16="http://schemas.microsoft.com/office/drawing/2014/main" id="{9144BFD9-790B-AAAB-12F9-445282800857}"/>
                </a:ext>
              </a:extLst>
            </p:cNvPr>
            <p:cNvPicPr>
              <a:picLocks noChangeAspect="1"/>
            </p:cNvPicPr>
            <p:nvPr/>
          </p:nvPicPr>
          <p:blipFill>
            <a:blip r:embed="rId4"/>
            <a:stretch>
              <a:fillRect/>
            </a:stretch>
          </p:blipFill>
          <p:spPr>
            <a:xfrm>
              <a:off x="4336850" y="2338491"/>
              <a:ext cx="3132026" cy="1901830"/>
            </a:xfrm>
            <a:prstGeom prst="rect">
              <a:avLst/>
            </a:prstGeom>
          </p:spPr>
        </p:pic>
      </p:grpSp>
      <p:sp>
        <p:nvSpPr>
          <p:cNvPr id="7" name="Arrow: Right 6">
            <a:extLst>
              <a:ext uri="{FF2B5EF4-FFF2-40B4-BE49-F238E27FC236}">
                <a16:creationId xmlns:a16="http://schemas.microsoft.com/office/drawing/2014/main" id="{19C62B50-55DB-A981-0D78-A14B3B84CEF0}"/>
              </a:ext>
            </a:extLst>
          </p:cNvPr>
          <p:cNvSpPr/>
          <p:nvPr/>
        </p:nvSpPr>
        <p:spPr>
          <a:xfrm flipV="1">
            <a:off x="5175505" y="2788388"/>
            <a:ext cx="2340384" cy="364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666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65">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 name="Rectangle 67">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2" name="Straight Connector 69">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6" name="Picture 35" descr="A map of a city&#10;&#10;Description automatically generated with low confidence">
            <a:extLst>
              <a:ext uri="{FF2B5EF4-FFF2-40B4-BE49-F238E27FC236}">
                <a16:creationId xmlns:a16="http://schemas.microsoft.com/office/drawing/2014/main" id="{15BA936C-E4EA-53A8-F866-6376908BC624}"/>
              </a:ext>
            </a:extLst>
          </p:cNvPr>
          <p:cNvPicPr>
            <a:picLocks noChangeAspect="1"/>
          </p:cNvPicPr>
          <p:nvPr/>
        </p:nvPicPr>
        <p:blipFill rotWithShape="1">
          <a:blip r:embed="rId2"/>
          <a:srcRect l="2639"/>
          <a:stretch/>
        </p:blipFill>
        <p:spPr>
          <a:xfrm>
            <a:off x="-32" y="10"/>
            <a:ext cx="12192031" cy="4915066"/>
          </a:xfrm>
          <a:prstGeom prst="rect">
            <a:avLst/>
          </a:prstGeom>
        </p:spPr>
      </p:pic>
      <p:sp>
        <p:nvSpPr>
          <p:cNvPr id="83" name="Rectangle 71">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673484C-0F19-1634-0259-696A3D196A54}"/>
              </a:ext>
            </a:extLst>
          </p:cNvPr>
          <p:cNvSpPr>
            <a:spLocks noGrp="1"/>
          </p:cNvSpPr>
          <p:nvPr>
            <p:ph type="title"/>
          </p:nvPr>
        </p:nvSpPr>
        <p:spPr>
          <a:xfrm>
            <a:off x="150829" y="5120640"/>
            <a:ext cx="10972768" cy="822960"/>
          </a:xfrm>
        </p:spPr>
        <p:txBody>
          <a:bodyPr vert="horz" lIns="91440" tIns="45720" rIns="91440" bIns="45720" rtlCol="0" anchor="b">
            <a:normAutofit/>
          </a:bodyPr>
          <a:lstStyle/>
          <a:p>
            <a:r>
              <a:rPr lang="en-US" sz="2800" b="1" dirty="0" err="1">
                <a:solidFill>
                  <a:srgbClr val="FFFFFF"/>
                </a:solidFill>
              </a:rPr>
              <a:t>MassMapper</a:t>
            </a:r>
            <a:r>
              <a:rPr lang="en-US" sz="2800" b="1" dirty="0">
                <a:solidFill>
                  <a:srgbClr val="FFFFFF"/>
                </a:solidFill>
              </a:rPr>
              <a:t> Layers: DEP Wetlands Linear Features </a:t>
            </a:r>
            <a:r>
              <a:rPr lang="en-US" sz="2800" b="1" u="sng" dirty="0">
                <a:solidFill>
                  <a:srgbClr val="FFFFFF"/>
                </a:solidFill>
              </a:rPr>
              <a:t>and</a:t>
            </a:r>
            <a:r>
              <a:rPr lang="en-US" sz="2800" b="1" dirty="0">
                <a:solidFill>
                  <a:srgbClr val="FFFFFF"/>
                </a:solidFill>
              </a:rPr>
              <a:t> DEP Wetlands Detailed</a:t>
            </a:r>
            <a:endParaRPr lang="en-US" sz="2800" i="1" dirty="0">
              <a:solidFill>
                <a:srgbClr val="FFFFFF"/>
              </a:solidFill>
            </a:endParaRPr>
          </a:p>
        </p:txBody>
      </p:sp>
      <p:sp>
        <p:nvSpPr>
          <p:cNvPr id="84" name="Rectangle 73">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Arrow: Right 36">
            <a:extLst>
              <a:ext uri="{FF2B5EF4-FFF2-40B4-BE49-F238E27FC236}">
                <a16:creationId xmlns:a16="http://schemas.microsoft.com/office/drawing/2014/main" id="{5FCEDF80-DCCA-8494-83D6-4CBB2FAFA0F2}"/>
              </a:ext>
            </a:extLst>
          </p:cNvPr>
          <p:cNvSpPr/>
          <p:nvPr/>
        </p:nvSpPr>
        <p:spPr>
          <a:xfrm rot="13573015">
            <a:off x="11125596" y="406940"/>
            <a:ext cx="914400" cy="395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74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D75EE5-57FF-4D1E-B105-A6036B0FE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C913828F-06C6-4172-B0DE-BAB012020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0CB2A3A6-962C-4D7A-8272-EDEDD881F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21348D5E-A2F9-4457-85D6-EF33B01C1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3484C-0F19-1634-0259-696A3D196A54}"/>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b="1" dirty="0" err="1">
                <a:solidFill>
                  <a:schemeClr val="tx1">
                    <a:lumMod val="85000"/>
                    <a:lumOff val="15000"/>
                  </a:schemeClr>
                </a:solidFill>
              </a:rPr>
              <a:t>MassMapper</a:t>
            </a:r>
            <a:r>
              <a:rPr lang="en-US" sz="6000" b="1" dirty="0">
                <a:solidFill>
                  <a:schemeClr val="tx1">
                    <a:lumMod val="85000"/>
                    <a:lumOff val="15000"/>
                  </a:schemeClr>
                </a:solidFill>
              </a:rPr>
              <a:t>: Historical Aerials</a:t>
            </a:r>
            <a:endParaRPr lang="en-US" sz="6000" i="1" dirty="0">
              <a:solidFill>
                <a:schemeClr val="tx1">
                  <a:lumMod val="85000"/>
                  <a:lumOff val="15000"/>
                </a:schemeClr>
              </a:solidFill>
            </a:endParaRPr>
          </a:p>
        </p:txBody>
      </p:sp>
      <p:pic>
        <p:nvPicPr>
          <p:cNvPr id="4" name="Picture 3" descr="A map of a city&#10;&#10;Description automatically generated with low confidence">
            <a:extLst>
              <a:ext uri="{FF2B5EF4-FFF2-40B4-BE49-F238E27FC236}">
                <a16:creationId xmlns:a16="http://schemas.microsoft.com/office/drawing/2014/main" id="{0B684137-2BFE-909D-884F-ACB5438F0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449" y="640080"/>
            <a:ext cx="3503660" cy="3602736"/>
          </a:xfrm>
          <a:prstGeom prst="rect">
            <a:avLst/>
          </a:prstGeom>
        </p:spPr>
      </p:pic>
      <p:sp>
        <p:nvSpPr>
          <p:cNvPr id="20" name="Rectangle 19">
            <a:extLst>
              <a:ext uri="{FF2B5EF4-FFF2-40B4-BE49-F238E27FC236}">
                <a16:creationId xmlns:a16="http://schemas.microsoft.com/office/drawing/2014/main" id="{62E5679E-AF9A-4675-8EB9-82F877C47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6023E60-4349-B0B9-3815-0AE48EE01F8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424891" y="640080"/>
            <a:ext cx="3449619" cy="3602736"/>
          </a:xfrm>
          <a:prstGeom prst="rect">
            <a:avLst/>
          </a:prstGeom>
        </p:spPr>
      </p:pic>
      <p:cxnSp>
        <p:nvCxnSpPr>
          <p:cNvPr id="22" name="Straight Connector 21">
            <a:extLst>
              <a:ext uri="{FF2B5EF4-FFF2-40B4-BE49-F238E27FC236}">
                <a16:creationId xmlns:a16="http://schemas.microsoft.com/office/drawing/2014/main" id="{A4193D27-0DF9-4485-90D7-D8E69A3F44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EF5A4DD-17B0-415A-8F3A-0DEE3FF8F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4AA73B4A-2570-4D18-9566-12E68828C4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0752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D8E342F1-5826-522D-1CDB-40ED084A6103}"/>
              </a:ext>
            </a:extLst>
          </p:cNvPr>
          <p:cNvSpPr txBox="1">
            <a:spLocks/>
          </p:cNvSpPr>
          <p:nvPr/>
        </p:nvSpPr>
        <p:spPr>
          <a:xfrm>
            <a:off x="4395508" y="1294181"/>
            <a:ext cx="3183051" cy="443169"/>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USGS National Map (Current)</a:t>
            </a:r>
          </a:p>
        </p:txBody>
      </p:sp>
      <p:pic>
        <p:nvPicPr>
          <p:cNvPr id="4" name="Content Placeholder 4" descr="Map&#10;&#10;Description automatically generated">
            <a:extLst>
              <a:ext uri="{FF2B5EF4-FFF2-40B4-BE49-F238E27FC236}">
                <a16:creationId xmlns:a16="http://schemas.microsoft.com/office/drawing/2014/main" id="{FC805FA9-5C0C-FC19-01FC-FA34B948BBA8}"/>
              </a:ext>
            </a:extLst>
          </p:cNvPr>
          <p:cNvPicPr>
            <a:picLocks noChangeAspect="1"/>
          </p:cNvPicPr>
          <p:nvPr/>
        </p:nvPicPr>
        <p:blipFill rotWithShape="1">
          <a:blip r:embed="rId2">
            <a:extLst>
              <a:ext uri="{28A0092B-C50C-407E-A947-70E740481C1C}">
                <a14:useLocalDpi xmlns:a14="http://schemas.microsoft.com/office/drawing/2010/main" val="0"/>
              </a:ext>
            </a:extLst>
          </a:blip>
          <a:srcRect l="39011" t="32885" r="40350"/>
          <a:stretch/>
        </p:blipFill>
        <p:spPr>
          <a:xfrm>
            <a:off x="4660243" y="1689469"/>
            <a:ext cx="2640692" cy="4517370"/>
          </a:xfrm>
          <a:prstGeom prst="rect">
            <a:avLst/>
          </a:prstGeom>
        </p:spPr>
      </p:pic>
      <p:sp>
        <p:nvSpPr>
          <p:cNvPr id="5" name="Text Placeholder 7">
            <a:extLst>
              <a:ext uri="{FF2B5EF4-FFF2-40B4-BE49-F238E27FC236}">
                <a16:creationId xmlns:a16="http://schemas.microsoft.com/office/drawing/2014/main" id="{060DC3F6-C216-56B1-1530-852A1A06691E}"/>
              </a:ext>
            </a:extLst>
          </p:cNvPr>
          <p:cNvSpPr txBox="1">
            <a:spLocks/>
          </p:cNvSpPr>
          <p:nvPr/>
        </p:nvSpPr>
        <p:spPr>
          <a:xfrm>
            <a:off x="0" y="1280503"/>
            <a:ext cx="3306300" cy="44316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     MassMapper/Paper (1983)</a:t>
            </a:r>
          </a:p>
        </p:txBody>
      </p:sp>
      <p:pic>
        <p:nvPicPr>
          <p:cNvPr id="6" name="Content Placeholder 10" descr="Map&#10;&#10;Description automatically generated">
            <a:extLst>
              <a:ext uri="{FF2B5EF4-FFF2-40B4-BE49-F238E27FC236}">
                <a16:creationId xmlns:a16="http://schemas.microsoft.com/office/drawing/2014/main" id="{A6837AE0-1D0F-2D7B-2B04-E60D2ED57088}"/>
              </a:ext>
            </a:extLst>
          </p:cNvPr>
          <p:cNvPicPr>
            <a:picLocks noChangeAspect="1"/>
          </p:cNvPicPr>
          <p:nvPr/>
        </p:nvPicPr>
        <p:blipFill rotWithShape="1">
          <a:blip r:embed="rId3">
            <a:extLst>
              <a:ext uri="{28A0092B-C50C-407E-A947-70E740481C1C}">
                <a14:useLocalDpi xmlns:a14="http://schemas.microsoft.com/office/drawing/2010/main" val="0"/>
              </a:ext>
            </a:extLst>
          </a:blip>
          <a:srcRect l="45978" t="30832" r="29502"/>
          <a:stretch/>
        </p:blipFill>
        <p:spPr>
          <a:xfrm>
            <a:off x="461637" y="1689469"/>
            <a:ext cx="2546603" cy="4517370"/>
          </a:xfrm>
          <a:prstGeom prst="rect">
            <a:avLst/>
          </a:prstGeom>
        </p:spPr>
      </p:pic>
      <p:pic>
        <p:nvPicPr>
          <p:cNvPr id="7" name="Picture 6" descr="Background pattern&#10;&#10;Description automatically generated with medium confidence">
            <a:extLst>
              <a:ext uri="{FF2B5EF4-FFF2-40B4-BE49-F238E27FC236}">
                <a16:creationId xmlns:a16="http://schemas.microsoft.com/office/drawing/2014/main" id="{C0866551-E9B2-6D50-1620-6CDFEC430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2259" y="1695706"/>
            <a:ext cx="2533207" cy="4466175"/>
          </a:xfrm>
          <a:prstGeom prst="rect">
            <a:avLst/>
          </a:prstGeom>
        </p:spPr>
      </p:pic>
      <p:sp>
        <p:nvSpPr>
          <p:cNvPr id="8" name="TextBox 7">
            <a:extLst>
              <a:ext uri="{FF2B5EF4-FFF2-40B4-BE49-F238E27FC236}">
                <a16:creationId xmlns:a16="http://schemas.microsoft.com/office/drawing/2014/main" id="{EAF90DDE-217B-2891-ABB1-D4CBEDF50FBF}"/>
              </a:ext>
            </a:extLst>
          </p:cNvPr>
          <p:cNvSpPr txBox="1"/>
          <p:nvPr/>
        </p:nvSpPr>
        <p:spPr>
          <a:xfrm>
            <a:off x="8558516" y="1280503"/>
            <a:ext cx="2640692" cy="400110"/>
          </a:xfrm>
          <a:prstGeom prst="rect">
            <a:avLst/>
          </a:prstGeom>
          <a:noFill/>
        </p:spPr>
        <p:txBody>
          <a:bodyPr wrap="square" rtlCol="0">
            <a:spAutoFit/>
          </a:bodyPr>
          <a:lstStyle/>
          <a:p>
            <a:r>
              <a:rPr lang="en-US" sz="2000" dirty="0"/>
              <a:t>USGS </a:t>
            </a:r>
            <a:r>
              <a:rPr lang="en-US" sz="2000" dirty="0" err="1"/>
              <a:t>TopoView</a:t>
            </a:r>
            <a:r>
              <a:rPr lang="en-US" sz="2000" dirty="0"/>
              <a:t> (2021)</a:t>
            </a:r>
          </a:p>
        </p:txBody>
      </p:sp>
      <p:pic>
        <p:nvPicPr>
          <p:cNvPr id="2" name="Picture 1" descr="Graphical user interface, application, Word&#10;&#10;Description automatically generated">
            <a:extLst>
              <a:ext uri="{FF2B5EF4-FFF2-40B4-BE49-F238E27FC236}">
                <a16:creationId xmlns:a16="http://schemas.microsoft.com/office/drawing/2014/main" id="{9D45C62A-DEBF-E0CF-F458-2F93D9971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28890"/>
            <a:ext cx="12192000" cy="2227902"/>
          </a:xfrm>
          <a:prstGeom prst="rect">
            <a:avLst/>
          </a:prstGeom>
        </p:spPr>
      </p:pic>
      <p:sp>
        <p:nvSpPr>
          <p:cNvPr id="9" name="Title 1">
            <a:extLst>
              <a:ext uri="{FF2B5EF4-FFF2-40B4-BE49-F238E27FC236}">
                <a16:creationId xmlns:a16="http://schemas.microsoft.com/office/drawing/2014/main" id="{8C5CEDBA-17EE-E281-EC86-4AE7FB8C3636}"/>
              </a:ext>
            </a:extLst>
          </p:cNvPr>
          <p:cNvSpPr txBox="1">
            <a:spLocks/>
          </p:cNvSpPr>
          <p:nvPr/>
        </p:nvSpPr>
        <p:spPr>
          <a:xfrm>
            <a:off x="412352" y="364007"/>
            <a:ext cx="10058400" cy="658870"/>
          </a:xfrm>
          <a:prstGeom prst="rect">
            <a:avLst/>
          </a:prstGeom>
        </p:spPr>
        <p:txBody>
          <a:bodyPr>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Topographic Maps</a:t>
            </a:r>
            <a:endParaRPr lang="en-US" dirty="0"/>
          </a:p>
        </p:txBody>
      </p:sp>
    </p:spTree>
    <p:extLst>
      <p:ext uri="{BB962C8B-B14F-4D97-AF65-F5344CB8AC3E}">
        <p14:creationId xmlns:p14="http://schemas.microsoft.com/office/powerpoint/2010/main" val="18652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4C85A2-6EEE-559E-5787-6A355B5D3957}"/>
              </a:ext>
            </a:extLst>
          </p:cNvPr>
          <p:cNvSpPr>
            <a:spLocks noGrp="1"/>
          </p:cNvSpPr>
          <p:nvPr>
            <p:ph type="title"/>
          </p:nvPr>
        </p:nvSpPr>
        <p:spPr>
          <a:xfrm>
            <a:off x="6411685" y="634946"/>
            <a:ext cx="5127171" cy="1450757"/>
          </a:xfrm>
        </p:spPr>
        <p:txBody>
          <a:bodyPr>
            <a:normAutofit/>
          </a:bodyPr>
          <a:lstStyle/>
          <a:p>
            <a:r>
              <a:rPr lang="en-US" b="1" i="0" u="none" strike="noStrike" baseline="0">
                <a:latin typeface="Calibri Light" panose="020F0302020204030204" pitchFamily="34" charset="0"/>
                <a:cs typeface="Calibri Light" panose="020F0302020204030204" pitchFamily="34" charset="0"/>
              </a:rPr>
              <a:t>Activities Subject to Regulation</a:t>
            </a:r>
            <a:endParaRPr lang="en-US" b="1">
              <a:latin typeface="Calibri Light" panose="020F0302020204030204" pitchFamily="34" charset="0"/>
              <a:cs typeface="Calibri Light" panose="020F0302020204030204" pitchFamily="34" charset="0"/>
            </a:endParaRPr>
          </a:p>
        </p:txBody>
      </p:sp>
      <p:pic>
        <p:nvPicPr>
          <p:cNvPr id="5" name="Picture 4" descr="A person using a lawnmower in a forest&#10;&#10;Description automatically generated with low confidence">
            <a:extLst>
              <a:ext uri="{FF2B5EF4-FFF2-40B4-BE49-F238E27FC236}">
                <a16:creationId xmlns:a16="http://schemas.microsoft.com/office/drawing/2014/main" id="{0A0F188D-6A04-FEDB-D817-53B3CD82A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1183732"/>
            <a:ext cx="5451627" cy="4170494"/>
          </a:xfrm>
          <a:prstGeom prst="rect">
            <a:avLst/>
          </a:prstGeom>
        </p:spPr>
      </p:pic>
      <p:cxnSp>
        <p:nvCxnSpPr>
          <p:cNvPr id="18" name="Straight Connector 11">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6ACB266-C505-0FD6-E6EB-6EF9BC30861D}"/>
              </a:ext>
            </a:extLst>
          </p:cNvPr>
          <p:cNvSpPr>
            <a:spLocks noGrp="1"/>
          </p:cNvSpPr>
          <p:nvPr>
            <p:ph idx="1"/>
          </p:nvPr>
        </p:nvSpPr>
        <p:spPr>
          <a:xfrm>
            <a:off x="6411684" y="2198914"/>
            <a:ext cx="5127172" cy="3670180"/>
          </a:xfrm>
        </p:spPr>
        <p:txBody>
          <a:bodyPr>
            <a:normAutofit/>
          </a:bodyPr>
          <a:lstStyle/>
          <a:p>
            <a:r>
              <a:rPr lang="en-US" b="0" i="0" u="none" strike="noStrike" baseline="0" dirty="0">
                <a:latin typeface="Calibri Light" panose="020F0302020204030204" pitchFamily="34" charset="0"/>
                <a:cs typeface="Calibri Light" panose="020F0302020204030204" pitchFamily="34" charset="0"/>
              </a:rPr>
              <a:t>Except for minor activities, ANY activity proposed or undertaken within an area specified in 310 CMR 10.02 (1) (all wetland areas listed) and which will remove, fill, dredge, alter that area… requires the filing of a Notice of Intent. </a:t>
            </a:r>
            <a:endParaRPr lang="en-US" dirty="0">
              <a:latin typeface="Calibri Light" panose="020F0302020204030204" pitchFamily="34" charset="0"/>
              <a:cs typeface="Calibri Light" panose="020F0302020204030204" pitchFamily="34" charset="0"/>
            </a:endParaRPr>
          </a:p>
        </p:txBody>
      </p:sp>
      <p:sp>
        <p:nvSpPr>
          <p:cNvPr id="19" name="Rectangle 13">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64464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9702317-9866-C164-F3AD-ADA6FE40B053}"/>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rPr>
              <a:t>Alter: change the condition of</a:t>
            </a: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9F41AA85-591F-AB02-2C8B-7177C84D8951}"/>
              </a:ext>
            </a:extLst>
          </p:cNvPr>
          <p:cNvGraphicFramePr>
            <a:graphicFrameLocks noGrp="1"/>
          </p:cNvGraphicFramePr>
          <p:nvPr>
            <p:ph idx="1"/>
            <p:extLst>
              <p:ext uri="{D42A27DB-BD31-4B8C-83A1-F6EECF244321}">
                <p14:modId xmlns:p14="http://schemas.microsoft.com/office/powerpoint/2010/main" val="3366145855"/>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57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40E5B315-592C-487A-A815-6F61A98F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D7E046CA-18CB-4F2C-A9BE-BA9720B92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BB8589-2BC2-13CE-BD3A-CFE5206743E5}"/>
              </a:ext>
            </a:extLst>
          </p:cNvPr>
          <p:cNvSpPr>
            <a:spLocks noGrp="1"/>
          </p:cNvSpPr>
          <p:nvPr>
            <p:ph type="title"/>
          </p:nvPr>
        </p:nvSpPr>
        <p:spPr>
          <a:xfrm>
            <a:off x="1066800" y="5252936"/>
            <a:ext cx="10058400" cy="1028715"/>
          </a:xfrm>
        </p:spPr>
        <p:txBody>
          <a:bodyPr>
            <a:normAutofit/>
          </a:bodyPr>
          <a:lstStyle/>
          <a:p>
            <a:pPr algn="ctr"/>
            <a:r>
              <a:rPr lang="en-US" b="1">
                <a:solidFill>
                  <a:srgbClr val="FFFFFF"/>
                </a:solidFill>
              </a:rPr>
              <a:t>Activities Outside Jurisdiction</a:t>
            </a:r>
          </a:p>
        </p:txBody>
      </p:sp>
      <p:sp>
        <p:nvSpPr>
          <p:cNvPr id="24" name="Rectangle 17">
            <a:extLst>
              <a:ext uri="{FF2B5EF4-FFF2-40B4-BE49-F238E27FC236}">
                <a16:creationId xmlns:a16="http://schemas.microsoft.com/office/drawing/2014/main" id="{ED2F258D-E518-486A-8D50-E9A11EF13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3BBEB2D-A945-8A9F-5BD5-66A2085A68DE}"/>
              </a:ext>
            </a:extLst>
          </p:cNvPr>
          <p:cNvGraphicFramePr>
            <a:graphicFrameLocks noGrp="1"/>
          </p:cNvGraphicFramePr>
          <p:nvPr>
            <p:ph idx="1"/>
            <p:extLst>
              <p:ext uri="{D42A27DB-BD31-4B8C-83A1-F6EECF244321}">
                <p14:modId xmlns:p14="http://schemas.microsoft.com/office/powerpoint/2010/main" val="1474688900"/>
              </p:ext>
            </p:extLst>
          </p:nvPr>
        </p:nvGraphicFramePr>
        <p:xfrm>
          <a:off x="643466" y="643467"/>
          <a:ext cx="10900477"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2598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10DDF2-F5CA-40A6-8809-5F6AE59A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F90A4A-B1D5-1FC1-EDBD-5D740E625ACE}"/>
              </a:ext>
            </a:extLst>
          </p:cNvPr>
          <p:cNvSpPr>
            <a:spLocks noGrp="1"/>
          </p:cNvSpPr>
          <p:nvPr>
            <p:ph type="title"/>
          </p:nvPr>
        </p:nvSpPr>
        <p:spPr>
          <a:xfrm>
            <a:off x="562259" y="735565"/>
            <a:ext cx="5977937" cy="1214307"/>
          </a:xfrm>
        </p:spPr>
        <p:txBody>
          <a:bodyPr>
            <a:normAutofit/>
          </a:bodyPr>
          <a:lstStyle/>
          <a:p>
            <a:r>
              <a:rPr lang="en-US" sz="4000" b="1" i="0" u="none" strike="noStrike" baseline="0" dirty="0">
                <a:solidFill>
                  <a:srgbClr val="FFFFFF"/>
                </a:solidFill>
                <a:latin typeface="Calibri Light" panose="020F0302020204030204" pitchFamily="34" charset="0"/>
                <a:cs typeface="Calibri Light" panose="020F0302020204030204" pitchFamily="34" charset="0"/>
              </a:rPr>
              <a:t>Minor activities/exemptions for work in Buffer Zone*</a:t>
            </a:r>
            <a:endParaRPr lang="en-US" sz="4000" b="1" dirty="0">
              <a:solidFill>
                <a:srgbClr val="FFFFFF"/>
              </a:solidFill>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339A6C8D-CCA9-45A0-46EA-FED1A478A9BA}"/>
              </a:ext>
            </a:extLst>
          </p:cNvPr>
          <p:cNvSpPr>
            <a:spLocks noGrp="1"/>
          </p:cNvSpPr>
          <p:nvPr>
            <p:ph idx="1"/>
          </p:nvPr>
        </p:nvSpPr>
        <p:spPr>
          <a:xfrm>
            <a:off x="562258" y="1949872"/>
            <a:ext cx="6694575" cy="3652667"/>
          </a:xfrm>
        </p:spPr>
        <p:txBody>
          <a:bodyPr>
            <a:normAutofit lnSpcReduction="10000"/>
          </a:bodyPr>
          <a:lstStyle/>
          <a:p>
            <a:pPr marL="0" indent="0">
              <a:buNone/>
            </a:pPr>
            <a:r>
              <a:rPr lang="en-US" sz="2400" b="0" i="0" u="none" strike="noStrike" baseline="0" dirty="0">
                <a:solidFill>
                  <a:srgbClr val="FFFFFF"/>
                </a:solidFill>
                <a:latin typeface="Calibri Light" panose="020F0302020204030204" pitchFamily="34" charset="0"/>
                <a:cs typeface="Calibri Light" panose="020F0302020204030204" pitchFamily="34" charset="0"/>
              </a:rPr>
              <a:t>Activities that are temporary in nature, have negligible impacts, and are necessary for planning and design purposes, such as</a:t>
            </a:r>
          </a:p>
          <a:p>
            <a:pPr>
              <a:buClr>
                <a:schemeClr val="bg1"/>
              </a:buClr>
              <a:buFont typeface="Arial" panose="020B0604020202020204" pitchFamily="34" charset="0"/>
              <a:buChar char="•"/>
            </a:pPr>
            <a:r>
              <a:rPr lang="en-US" sz="2400" b="0" i="0" u="none" strike="noStrike" baseline="0" dirty="0">
                <a:solidFill>
                  <a:srgbClr val="FFFFFF"/>
                </a:solidFill>
                <a:latin typeface="Calibri Light" panose="020F0302020204030204" pitchFamily="34" charset="0"/>
                <a:cs typeface="Calibri Light" panose="020F0302020204030204" pitchFamily="34" charset="0"/>
              </a:rPr>
              <a:t>installation of monitoring wells</a:t>
            </a:r>
          </a:p>
          <a:p>
            <a:pPr>
              <a:buClr>
                <a:schemeClr val="bg1"/>
              </a:buClr>
              <a:buFont typeface="Arial" panose="020B0604020202020204" pitchFamily="34" charset="0"/>
              <a:buChar char="•"/>
            </a:pPr>
            <a:r>
              <a:rPr lang="en-US" sz="2400" b="0" i="0" u="none" strike="noStrike" baseline="0" dirty="0">
                <a:solidFill>
                  <a:srgbClr val="FFFFFF"/>
                </a:solidFill>
                <a:latin typeface="Calibri Light" panose="020F0302020204030204" pitchFamily="34" charset="0"/>
                <a:cs typeface="Calibri Light" panose="020F0302020204030204" pitchFamily="34" charset="0"/>
              </a:rPr>
              <a:t>exploratory borings</a:t>
            </a:r>
          </a:p>
          <a:p>
            <a:pPr>
              <a:buClr>
                <a:schemeClr val="bg1"/>
              </a:buClr>
              <a:buFont typeface="Arial" panose="020B0604020202020204" pitchFamily="34" charset="0"/>
              <a:buChar char="•"/>
            </a:pPr>
            <a:r>
              <a:rPr lang="en-US" sz="2400" b="0" i="0" u="none" strike="noStrike" baseline="0" dirty="0">
                <a:solidFill>
                  <a:srgbClr val="FFFFFF"/>
                </a:solidFill>
                <a:latin typeface="Calibri Light" panose="020F0302020204030204" pitchFamily="34" charset="0"/>
                <a:cs typeface="Calibri Light" panose="020F0302020204030204" pitchFamily="34" charset="0"/>
              </a:rPr>
              <a:t>sediment sampling</a:t>
            </a:r>
          </a:p>
          <a:p>
            <a:pPr>
              <a:buClr>
                <a:schemeClr val="bg1"/>
              </a:buClr>
              <a:buFont typeface="Arial" panose="020B0604020202020204" pitchFamily="34" charset="0"/>
              <a:buChar char="•"/>
            </a:pPr>
            <a:r>
              <a:rPr lang="en-US" sz="2400" dirty="0">
                <a:solidFill>
                  <a:srgbClr val="FFFFFF"/>
                </a:solidFill>
                <a:latin typeface="Calibri Light" panose="020F0302020204030204" pitchFamily="34" charset="0"/>
                <a:cs typeface="Calibri Light" panose="020F0302020204030204" pitchFamily="34" charset="0"/>
              </a:rPr>
              <a:t>s</a:t>
            </a:r>
            <a:r>
              <a:rPr lang="en-US" sz="2400" b="0" i="0" u="none" strike="noStrike" baseline="0" dirty="0">
                <a:solidFill>
                  <a:srgbClr val="FFFFFF"/>
                </a:solidFill>
                <a:latin typeface="Calibri Light" panose="020F0302020204030204" pitchFamily="34" charset="0"/>
                <a:cs typeface="Calibri Light" panose="020F0302020204030204" pitchFamily="34" charset="0"/>
              </a:rPr>
              <a:t>urveying</a:t>
            </a:r>
          </a:p>
          <a:p>
            <a:pPr marL="0" indent="0">
              <a:buClr>
                <a:schemeClr val="bg1"/>
              </a:buClr>
              <a:buNone/>
            </a:pPr>
            <a:r>
              <a:rPr lang="en-US" sz="2400" dirty="0">
                <a:solidFill>
                  <a:srgbClr val="FFFFFF"/>
                </a:solidFill>
                <a:latin typeface="Calibri Light" panose="020F0302020204030204" pitchFamily="34" charset="0"/>
                <a:cs typeface="Calibri Light" panose="020F0302020204030204" pitchFamily="34" charset="0"/>
              </a:rPr>
              <a:t>*BZ ONLY. If within a resource area, then the activity is not minor nor exempt</a:t>
            </a:r>
          </a:p>
        </p:txBody>
      </p:sp>
      <p:sp>
        <p:nvSpPr>
          <p:cNvPr id="11" name="Rectangle 10">
            <a:extLst>
              <a:ext uri="{FF2B5EF4-FFF2-40B4-BE49-F238E27FC236}">
                <a16:creationId xmlns:a16="http://schemas.microsoft.com/office/drawing/2014/main" id="{2C2AE254-A553-4FCD-A670-3D2B2A10F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Sunlight filtering thru forest canopy illuminating dirt road">
            <a:extLst>
              <a:ext uri="{FF2B5EF4-FFF2-40B4-BE49-F238E27FC236}">
                <a16:creationId xmlns:a16="http://schemas.microsoft.com/office/drawing/2014/main" id="{94E6A3FA-6858-7C6E-5A2F-477581359BEC}"/>
              </a:ext>
            </a:extLst>
          </p:cNvPr>
          <p:cNvPicPr>
            <a:picLocks noChangeAspect="1"/>
          </p:cNvPicPr>
          <p:nvPr/>
        </p:nvPicPr>
        <p:blipFill rotWithShape="1">
          <a:blip r:embed="rId2">
            <a:extLst>
              <a:ext uri="{28A0092B-C50C-407E-A947-70E740481C1C}">
                <a14:useLocalDpi xmlns:a14="http://schemas.microsoft.com/office/drawing/2010/main" val="0"/>
              </a:ext>
            </a:extLst>
          </a:blip>
          <a:srcRect l="31935" r="23486" b="-1"/>
          <a:stretch/>
        </p:blipFill>
        <p:spPr>
          <a:xfrm>
            <a:off x="7611902" y="10"/>
            <a:ext cx="4580097" cy="6857990"/>
          </a:xfrm>
          <a:prstGeom prst="rect">
            <a:avLst/>
          </a:prstGeom>
        </p:spPr>
      </p:pic>
    </p:spTree>
    <p:extLst>
      <p:ext uri="{BB962C8B-B14F-4D97-AF65-F5344CB8AC3E}">
        <p14:creationId xmlns:p14="http://schemas.microsoft.com/office/powerpoint/2010/main" val="702126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30">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79C0E2B3-7789-46B8-89A3-DDF58603C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graphicFrame>
        <p:nvGraphicFramePr>
          <p:cNvPr id="26" name="Content Placeholder 2">
            <a:extLst>
              <a:ext uri="{FF2B5EF4-FFF2-40B4-BE49-F238E27FC236}">
                <a16:creationId xmlns:a16="http://schemas.microsoft.com/office/drawing/2014/main" id="{C7D92063-9B8E-8E17-8B8F-5D3A42E7327E}"/>
              </a:ext>
            </a:extLst>
          </p:cNvPr>
          <p:cNvGraphicFramePr>
            <a:graphicFrameLocks noGrp="1"/>
          </p:cNvGraphicFramePr>
          <p:nvPr>
            <p:ph idx="4294967295"/>
            <p:extLst>
              <p:ext uri="{D42A27DB-BD31-4B8C-83A1-F6EECF244321}">
                <p14:modId xmlns:p14="http://schemas.microsoft.com/office/powerpoint/2010/main" val="2208408253"/>
              </p:ext>
            </p:extLst>
          </p:nvPr>
        </p:nvGraphicFramePr>
        <p:xfrm>
          <a:off x="1036319" y="680936"/>
          <a:ext cx="10119362" cy="4990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7165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6" name="Picture 5" descr="Leaves floating on water">
            <a:extLst>
              <a:ext uri="{FF2B5EF4-FFF2-40B4-BE49-F238E27FC236}">
                <a16:creationId xmlns:a16="http://schemas.microsoft.com/office/drawing/2014/main" id="{84B6FA3E-1098-5546-9137-BEEB4979D5C2}"/>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flipH="1">
            <a:off x="20" y="10"/>
            <a:ext cx="12191980" cy="6857990"/>
          </a:xfrm>
          <a:prstGeom prst="rect">
            <a:avLst/>
          </a:prstGeom>
        </p:spPr>
      </p:pic>
      <p:cxnSp>
        <p:nvCxnSpPr>
          <p:cNvPr id="20" name="Straight Connector 19">
            <a:extLst>
              <a:ext uri="{FF2B5EF4-FFF2-40B4-BE49-F238E27FC236}">
                <a16:creationId xmlns:a16="http://schemas.microsoft.com/office/drawing/2014/main" id="{25C014F1-8E33-495F-A49E-7911F19D89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E0A362-91DF-C1AD-70C5-7F14A6DC192F}"/>
              </a:ext>
            </a:extLst>
          </p:cNvPr>
          <p:cNvSpPr>
            <a:spLocks noGrp="1"/>
          </p:cNvSpPr>
          <p:nvPr>
            <p:ph type="title"/>
          </p:nvPr>
        </p:nvSpPr>
        <p:spPr>
          <a:xfrm>
            <a:off x="1097280" y="286603"/>
            <a:ext cx="10058400" cy="1450757"/>
          </a:xfrm>
        </p:spPr>
        <p:txBody>
          <a:bodyPr>
            <a:normAutofit/>
          </a:bodyPr>
          <a:lstStyle/>
          <a:p>
            <a:r>
              <a:rPr lang="en-US" b="1">
                <a:solidFill>
                  <a:schemeClr val="tx1"/>
                </a:solidFill>
              </a:rPr>
              <a:t>Introduction</a:t>
            </a:r>
          </a:p>
        </p:txBody>
      </p:sp>
      <p:sp>
        <p:nvSpPr>
          <p:cNvPr id="3" name="Content Placeholder 2">
            <a:extLst>
              <a:ext uri="{FF2B5EF4-FFF2-40B4-BE49-F238E27FC236}">
                <a16:creationId xmlns:a16="http://schemas.microsoft.com/office/drawing/2014/main" id="{C757B370-E888-7173-6913-BC31AEB13F0E}"/>
              </a:ext>
            </a:extLst>
          </p:cNvPr>
          <p:cNvSpPr>
            <a:spLocks noGrp="1"/>
          </p:cNvSpPr>
          <p:nvPr>
            <p:ph idx="1"/>
          </p:nvPr>
        </p:nvSpPr>
        <p:spPr>
          <a:xfrm>
            <a:off x="1097280" y="1845734"/>
            <a:ext cx="10058400" cy="4023360"/>
          </a:xfrm>
        </p:spPr>
        <p:txBody>
          <a:bodyPr>
            <a:normAutofit/>
          </a:bodyPr>
          <a:lstStyle/>
          <a:p>
            <a:pPr>
              <a:buFont typeface="Arial" panose="020B0604020202020204" pitchFamily="34" charset="0"/>
              <a:buChar char="•"/>
            </a:pPr>
            <a:r>
              <a:rPr lang="en-US" sz="3200" dirty="0">
                <a:solidFill>
                  <a:schemeClr val="tx1"/>
                </a:solidFill>
                <a:latin typeface="+mj-lt"/>
              </a:rPr>
              <a:t>Purpose of the MA Contingency Plan</a:t>
            </a:r>
          </a:p>
          <a:p>
            <a:pPr>
              <a:buFont typeface="Arial" panose="020B0604020202020204" pitchFamily="34" charset="0"/>
              <a:buChar char="•"/>
            </a:pPr>
            <a:r>
              <a:rPr lang="en-US" sz="3200" dirty="0">
                <a:solidFill>
                  <a:schemeClr val="tx1"/>
                </a:solidFill>
                <a:latin typeface="+mj-lt"/>
              </a:rPr>
              <a:t>Overview of Wetlands Regulations</a:t>
            </a:r>
          </a:p>
          <a:p>
            <a:pPr>
              <a:buFont typeface="Arial" panose="020B0604020202020204" pitchFamily="34" charset="0"/>
              <a:buChar char="•"/>
            </a:pPr>
            <a:r>
              <a:rPr lang="en-US" sz="3200" i="0" u="none" strike="noStrike" baseline="0" dirty="0">
                <a:solidFill>
                  <a:schemeClr val="tx1"/>
                </a:solidFill>
                <a:latin typeface="+mj-lt"/>
              </a:rPr>
              <a:t>Review specific regulatory requirements th</a:t>
            </a:r>
            <a:r>
              <a:rPr lang="en-US" sz="3200" b="0" i="0" u="none" strike="noStrike" baseline="0" dirty="0">
                <a:solidFill>
                  <a:schemeClr val="tx1"/>
                </a:solidFill>
                <a:latin typeface="+mj-lt"/>
              </a:rPr>
              <a:t>at pertain to the Massachusetts Contingency Plan (310 CMR 40)</a:t>
            </a:r>
          </a:p>
          <a:p>
            <a:pPr lvl="5">
              <a:buFont typeface="Arial" panose="020B0604020202020204" pitchFamily="34" charset="0"/>
              <a:buChar char="•"/>
            </a:pPr>
            <a:r>
              <a:rPr lang="en-US" sz="3200" dirty="0">
                <a:solidFill>
                  <a:schemeClr val="tx1"/>
                </a:solidFill>
                <a:latin typeface="+mj-lt"/>
              </a:rPr>
              <a:t>Emergencies</a:t>
            </a:r>
          </a:p>
          <a:p>
            <a:pPr lvl="5">
              <a:buFont typeface="Arial" panose="020B0604020202020204" pitchFamily="34" charset="0"/>
              <a:buChar char="•"/>
            </a:pPr>
            <a:r>
              <a:rPr lang="en-US" sz="3200" dirty="0">
                <a:solidFill>
                  <a:schemeClr val="tx1"/>
                </a:solidFill>
                <a:latin typeface="+mj-lt"/>
              </a:rPr>
              <a:t>Permitting</a:t>
            </a:r>
          </a:p>
          <a:p>
            <a:pPr lvl="5">
              <a:buFont typeface="Arial" panose="020B0604020202020204" pitchFamily="34" charset="0"/>
              <a:buChar char="•"/>
            </a:pPr>
            <a:r>
              <a:rPr lang="en-US" sz="3200" dirty="0">
                <a:solidFill>
                  <a:schemeClr val="tx1"/>
                </a:solidFill>
                <a:latin typeface="+mj-lt"/>
              </a:rPr>
              <a:t>Next steps</a:t>
            </a:r>
          </a:p>
        </p:txBody>
      </p:sp>
      <p:sp>
        <p:nvSpPr>
          <p:cNvPr id="22" name="Rectangle 21">
            <a:extLst>
              <a:ext uri="{FF2B5EF4-FFF2-40B4-BE49-F238E27FC236}">
                <a16:creationId xmlns:a16="http://schemas.microsoft.com/office/drawing/2014/main" id="{7DD2B04A-1137-44B5-B028-ACB68B02C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49AA227F-6DA2-4C84-A893-F326972F0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394933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90809-F1FC-1DBB-2163-10C47EDB992D}"/>
              </a:ext>
            </a:extLst>
          </p:cNvPr>
          <p:cNvSpPr>
            <a:spLocks noGrp="1"/>
          </p:cNvSpPr>
          <p:nvPr>
            <p:ph type="title"/>
          </p:nvPr>
        </p:nvSpPr>
        <p:spPr>
          <a:xfrm>
            <a:off x="1100878" y="792034"/>
            <a:ext cx="3254691" cy="2594954"/>
          </a:xfrm>
        </p:spPr>
        <p:txBody>
          <a:bodyPr anchor="ctr">
            <a:normAutofit/>
          </a:bodyPr>
          <a:lstStyle/>
          <a:p>
            <a:pPr algn="r"/>
            <a:r>
              <a:rPr lang="en-US" sz="4400" b="1" dirty="0"/>
              <a:t>10.06 Emergencies</a:t>
            </a:r>
            <a:endParaRPr lang="en-US" sz="4400" dirty="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05B838-939C-9420-2C0A-DAA258068467}"/>
              </a:ext>
            </a:extLst>
          </p:cNvPr>
          <p:cNvSpPr>
            <a:spLocks noGrp="1"/>
          </p:cNvSpPr>
          <p:nvPr>
            <p:ph idx="1"/>
          </p:nvPr>
        </p:nvSpPr>
        <p:spPr>
          <a:xfrm>
            <a:off x="5134882" y="963507"/>
            <a:ext cx="6135097" cy="4938851"/>
          </a:xfrm>
        </p:spPr>
        <p:txBody>
          <a:bodyPr anchor="ctr">
            <a:normAutofit/>
          </a:bodyPr>
          <a:lstStyle/>
          <a:p>
            <a:r>
              <a:rPr lang="en-US" b="0" i="0" u="none" strike="noStrike" baseline="0" dirty="0">
                <a:latin typeface="Calibri Light" panose="020F0302020204030204" pitchFamily="34" charset="0"/>
                <a:cs typeface="Calibri Light" panose="020F0302020204030204" pitchFamily="34" charset="0"/>
              </a:rPr>
              <a:t>Request must specify what agency of the state or town will perform the project or has ordered the work.</a:t>
            </a:r>
          </a:p>
          <a:p>
            <a:r>
              <a:rPr lang="en-US" b="0" i="0" u="none" strike="noStrike" baseline="0" dirty="0">
                <a:latin typeface="Calibri Light" panose="020F0302020204030204" pitchFamily="34" charset="0"/>
                <a:cs typeface="Calibri Light" panose="020F0302020204030204" pitchFamily="34" charset="0"/>
              </a:rPr>
              <a:t>Only for public health/safety.</a:t>
            </a:r>
          </a:p>
          <a:p>
            <a:r>
              <a:rPr lang="en-US" b="0" i="0" u="none" strike="noStrike" baseline="0" dirty="0">
                <a:latin typeface="Calibri Light" panose="020F0302020204030204" pitchFamily="34" charset="0"/>
                <a:cs typeface="Calibri Light" panose="020F0302020204030204" pitchFamily="34" charset="0"/>
              </a:rPr>
              <a:t>Emergency work not to exceed 60 days for approved Immediate Response Action (IRA)</a:t>
            </a:r>
          </a:p>
          <a:p>
            <a:r>
              <a:rPr lang="en-US" dirty="0">
                <a:latin typeface="Calibri Light" panose="020F0302020204030204" pitchFamily="34" charset="0"/>
                <a:cs typeface="Calibri Light" panose="020F0302020204030204" pitchFamily="34" charset="0"/>
              </a:rPr>
              <a:t>MassDEP may, on its own or at the request of any person, review any certificate that is approved by the local Conservation Commission or denied, or if the Conservation Commission fails to act within 24-hours.</a:t>
            </a:r>
          </a:p>
          <a:p>
            <a:r>
              <a:rPr lang="en-US" b="0" i="0" u="none" strike="noStrike" baseline="0" dirty="0">
                <a:latin typeface="Calibri Light" panose="020F0302020204030204" pitchFamily="34" charset="0"/>
                <a:cs typeface="Calibri Light" panose="020F0302020204030204" pitchFamily="34" charset="0"/>
              </a:rPr>
              <a:t>Only </a:t>
            </a:r>
            <a:r>
              <a:rPr lang="en-US" dirty="0">
                <a:latin typeface="Calibri Light" panose="020F0302020204030204" pitchFamily="34" charset="0"/>
                <a:cs typeface="Calibri Light" panose="020F0302020204030204" pitchFamily="34" charset="0"/>
              </a:rPr>
              <a:t>to abate the emergency.</a:t>
            </a:r>
            <a:endParaRPr lang="en-US" b="0" i="0" u="none" strike="noStrike" baseline="0"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80C4366A-FEC6-D3A7-1566-1313D712DD4F}"/>
              </a:ext>
            </a:extLst>
          </p:cNvPr>
          <p:cNvPicPr>
            <a:picLocks noChangeAspect="1"/>
          </p:cNvPicPr>
          <p:nvPr/>
        </p:nvPicPr>
        <p:blipFill rotWithShape="1">
          <a:blip r:embed="rId2">
            <a:extLst>
              <a:ext uri="{28A0092B-C50C-407E-A947-70E740481C1C}">
                <a14:useLocalDpi xmlns:a14="http://schemas.microsoft.com/office/drawing/2010/main" val="0"/>
              </a:ext>
            </a:extLst>
          </a:blip>
          <a:srcRect l="11389" r="19738" b="-3"/>
          <a:stretch/>
        </p:blipFill>
        <p:spPr>
          <a:xfrm>
            <a:off x="1547443" y="2977054"/>
            <a:ext cx="2784292" cy="3082607"/>
          </a:xfrm>
          <a:prstGeom prst="rect">
            <a:avLst/>
          </a:prstGeom>
        </p:spPr>
      </p:pic>
    </p:spTree>
    <p:extLst>
      <p:ext uri="{BB962C8B-B14F-4D97-AF65-F5344CB8AC3E}">
        <p14:creationId xmlns:p14="http://schemas.microsoft.com/office/powerpoint/2010/main" val="999023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90809-F1FC-1DBB-2163-10C47EDB992D}"/>
              </a:ext>
            </a:extLst>
          </p:cNvPr>
          <p:cNvSpPr>
            <a:spLocks noGrp="1"/>
          </p:cNvSpPr>
          <p:nvPr>
            <p:ph type="title"/>
          </p:nvPr>
        </p:nvSpPr>
        <p:spPr>
          <a:xfrm>
            <a:off x="546614" y="983431"/>
            <a:ext cx="3986257" cy="3259211"/>
          </a:xfrm>
        </p:spPr>
        <p:txBody>
          <a:bodyPr anchor="ctr">
            <a:normAutofit/>
          </a:bodyPr>
          <a:lstStyle/>
          <a:p>
            <a:pPr algn="r"/>
            <a:r>
              <a:rPr lang="en-US" sz="4400" b="1" dirty="0"/>
              <a:t>10.06 Emergencies </a:t>
            </a:r>
            <a:br>
              <a:rPr lang="en-US" sz="4400" b="1" dirty="0"/>
            </a:br>
            <a:r>
              <a:rPr lang="en-US" sz="4400" b="1" dirty="0"/>
              <a:t>– Immediate Response Actions</a:t>
            </a:r>
            <a:endParaRPr lang="en-US" sz="4400" dirty="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05B838-939C-9420-2C0A-DAA258068467}"/>
              </a:ext>
            </a:extLst>
          </p:cNvPr>
          <p:cNvSpPr>
            <a:spLocks noGrp="1"/>
          </p:cNvSpPr>
          <p:nvPr>
            <p:ph idx="1"/>
          </p:nvPr>
        </p:nvSpPr>
        <p:spPr>
          <a:xfrm>
            <a:off x="5134882" y="963507"/>
            <a:ext cx="6135097" cy="4938851"/>
          </a:xfrm>
        </p:spPr>
        <p:txBody>
          <a:bodyPr anchor="ctr">
            <a:normAutofit/>
          </a:bodyPr>
          <a:lstStyle/>
          <a:p>
            <a:pPr marL="0" indent="0">
              <a:buNone/>
            </a:pPr>
            <a:r>
              <a:rPr lang="en-US" b="0" i="0" u="none" strike="noStrike" baseline="0" dirty="0">
                <a:latin typeface="Calibri Light" panose="020F0302020204030204" pitchFamily="34" charset="0"/>
                <a:cs typeface="Calibri Light" panose="020F0302020204030204" pitchFamily="34" charset="0"/>
              </a:rPr>
              <a:t>(7) Notwithstanding any other requirements, IRAs receiving oral approval from BWSC to 310 CMR 40.0420(2), or initiated up to 24 hours prior to notification to and oral approval by BWSC pursuant to 310 CMR 40.0420(7) and (8), may commence before requesting the conservation commission to issue an emergency certification under 301 CMR 10.06, so long as the reques</a:t>
            </a:r>
            <a:r>
              <a:rPr lang="en-US" dirty="0">
                <a:latin typeface="Calibri Light" panose="020F0302020204030204" pitchFamily="34" charset="0"/>
                <a:cs typeface="Calibri Light" panose="020F0302020204030204" pitchFamily="34" charset="0"/>
              </a:rPr>
              <a:t>t is made within 24 hours after the BWSC has orally approved the commencement of the IRA.</a:t>
            </a:r>
          </a:p>
        </p:txBody>
      </p:sp>
      <p:pic>
        <p:nvPicPr>
          <p:cNvPr id="4" name="Picture 3" descr="A picture containing text, sky, outdoor, ground&#10;&#10;Description automatically generated">
            <a:extLst>
              <a:ext uri="{FF2B5EF4-FFF2-40B4-BE49-F238E27FC236}">
                <a16:creationId xmlns:a16="http://schemas.microsoft.com/office/drawing/2014/main" id="{2876C0B4-C971-A405-3E54-7F3041FFA75E}"/>
              </a:ext>
            </a:extLst>
          </p:cNvPr>
          <p:cNvPicPr>
            <a:picLocks noChangeAspect="1"/>
          </p:cNvPicPr>
          <p:nvPr/>
        </p:nvPicPr>
        <p:blipFill rotWithShape="1">
          <a:blip r:embed="rId2">
            <a:extLst>
              <a:ext uri="{28A0092B-C50C-407E-A947-70E740481C1C}">
                <a14:useLocalDpi xmlns:a14="http://schemas.microsoft.com/office/drawing/2010/main" val="0"/>
              </a:ext>
            </a:extLst>
          </a:blip>
          <a:srcRect t="2697" r="-3" b="-3"/>
          <a:stretch/>
        </p:blipFill>
        <p:spPr>
          <a:xfrm>
            <a:off x="900512" y="3796693"/>
            <a:ext cx="3431223" cy="2545740"/>
          </a:xfrm>
          <a:prstGeom prst="rect">
            <a:avLst/>
          </a:prstGeom>
        </p:spPr>
      </p:pic>
    </p:spTree>
    <p:extLst>
      <p:ext uri="{BB962C8B-B14F-4D97-AF65-F5344CB8AC3E}">
        <p14:creationId xmlns:p14="http://schemas.microsoft.com/office/powerpoint/2010/main" val="3693412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90809-F1FC-1DBB-2163-10C47EDB992D}"/>
              </a:ext>
            </a:extLst>
          </p:cNvPr>
          <p:cNvSpPr>
            <a:spLocks noGrp="1"/>
          </p:cNvSpPr>
          <p:nvPr>
            <p:ph type="title"/>
          </p:nvPr>
        </p:nvSpPr>
        <p:spPr>
          <a:xfrm>
            <a:off x="321564" y="963997"/>
            <a:ext cx="3898158" cy="2743201"/>
          </a:xfrm>
        </p:spPr>
        <p:txBody>
          <a:bodyPr anchor="ctr">
            <a:normAutofit fontScale="90000"/>
          </a:bodyPr>
          <a:lstStyle/>
          <a:p>
            <a:pPr algn="r"/>
            <a:r>
              <a:rPr lang="en-US" sz="4400" b="1" dirty="0"/>
              <a:t>10.06 </a:t>
            </a:r>
            <a:br>
              <a:rPr lang="en-US" sz="4400" b="1" dirty="0"/>
            </a:br>
            <a:r>
              <a:rPr lang="en-US" sz="4400" b="1" dirty="0"/>
              <a:t>Emergencies </a:t>
            </a:r>
            <a:br>
              <a:rPr lang="en-US" sz="4400" b="1" dirty="0"/>
            </a:br>
            <a:r>
              <a:rPr lang="en-US" sz="4400" b="1" dirty="0"/>
              <a:t>– Immediate Response Actions</a:t>
            </a:r>
            <a:br>
              <a:rPr lang="en-US" sz="4400" b="1" dirty="0"/>
            </a:br>
            <a:r>
              <a:rPr lang="en-US" sz="4400" b="1" dirty="0"/>
              <a:t>Continued</a:t>
            </a:r>
            <a:endParaRPr lang="en-US" sz="4400" dirty="0"/>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05B838-939C-9420-2C0A-DAA258068467}"/>
              </a:ext>
            </a:extLst>
          </p:cNvPr>
          <p:cNvSpPr>
            <a:spLocks noGrp="1"/>
          </p:cNvSpPr>
          <p:nvPr>
            <p:ph idx="1"/>
          </p:nvPr>
        </p:nvSpPr>
        <p:spPr>
          <a:xfrm>
            <a:off x="5134882" y="963507"/>
            <a:ext cx="6135097" cy="4938851"/>
          </a:xfrm>
        </p:spPr>
        <p:txBody>
          <a:bodyPr anchor="ctr">
            <a:normAutofit/>
          </a:bodyPr>
          <a:lstStyle/>
          <a:p>
            <a:pPr marL="0" indent="0">
              <a:buNone/>
            </a:pPr>
            <a:r>
              <a:rPr lang="en-US" b="0" i="0" u="none" strike="noStrike" baseline="0" dirty="0">
                <a:solidFill>
                  <a:schemeClr val="tx1"/>
                </a:solidFill>
                <a:latin typeface="Calibri Light" panose="020F0302020204030204" pitchFamily="34" charset="0"/>
                <a:cs typeface="Calibri Light" panose="020F0302020204030204" pitchFamily="34" charset="0"/>
              </a:rPr>
              <a:t>Once a request for emergency certification has been made pursuant to 310 CMR 10.06(7), work that commenced before such filing may continue pending a decision on the request by the conservation commission.</a:t>
            </a:r>
          </a:p>
          <a:p>
            <a:pPr marL="0" indent="0">
              <a:buNone/>
            </a:pPr>
            <a:endParaRPr lang="en-US" dirty="0">
              <a:solidFill>
                <a:schemeClr val="tx1"/>
              </a:solidFill>
              <a:latin typeface="Calibri Light" panose="020F0302020204030204" pitchFamily="34" charset="0"/>
              <a:cs typeface="Calibri Light" panose="020F0302020204030204" pitchFamily="34" charset="0"/>
            </a:endParaRPr>
          </a:p>
          <a:p>
            <a:pPr marL="0" indent="0">
              <a:buNone/>
            </a:pPr>
            <a:r>
              <a:rPr lang="en-US" b="0" i="0" u="none" strike="noStrike" baseline="0" dirty="0">
                <a:solidFill>
                  <a:schemeClr val="tx1"/>
                </a:solidFill>
                <a:latin typeface="Calibri Light" panose="020F0302020204030204" pitchFamily="34" charset="0"/>
                <a:cs typeface="Calibri Light" panose="020F0302020204030204" pitchFamily="34" charset="0"/>
              </a:rPr>
              <a:t>Such work may also continue pending a decision on a request for DEP review UNLESS the request has not been filed with the DEP within one business day of: issuance by the local Conservation Commission of the emergency certification; Conservation Commission denial of the emergency certification; or failure by a Conservation Commission to act within 24 hours of a request for emergency certification.</a:t>
            </a:r>
            <a:endParaRPr lang="en-US" dirty="0">
              <a:solidFill>
                <a:schemeClr val="tx1"/>
              </a:solidFill>
              <a:latin typeface="Calibri Light" panose="020F0302020204030204" pitchFamily="34" charset="0"/>
              <a:cs typeface="Calibri Light" panose="020F0302020204030204" pitchFamily="34" charset="0"/>
            </a:endParaRPr>
          </a:p>
        </p:txBody>
      </p:sp>
      <p:pic>
        <p:nvPicPr>
          <p:cNvPr id="4" name="Picture 3" descr="A picture containing text, outdoor, transport&#10;&#10;Description automatically generated">
            <a:extLst>
              <a:ext uri="{FF2B5EF4-FFF2-40B4-BE49-F238E27FC236}">
                <a16:creationId xmlns:a16="http://schemas.microsoft.com/office/drawing/2014/main" id="{C63BF217-F454-7E98-2B4A-0BAD26A5402D}"/>
              </a:ext>
            </a:extLst>
          </p:cNvPr>
          <p:cNvPicPr>
            <a:picLocks noChangeAspect="1"/>
          </p:cNvPicPr>
          <p:nvPr/>
        </p:nvPicPr>
        <p:blipFill rotWithShape="1">
          <a:blip r:embed="rId2">
            <a:extLst>
              <a:ext uri="{28A0092B-C50C-407E-A947-70E740481C1C}">
                <a14:useLocalDpi xmlns:a14="http://schemas.microsoft.com/office/drawing/2010/main" val="0"/>
              </a:ext>
            </a:extLst>
          </a:blip>
          <a:srcRect t="3048" r="-2" b="-2"/>
          <a:stretch/>
        </p:blipFill>
        <p:spPr>
          <a:xfrm>
            <a:off x="997341" y="3625664"/>
            <a:ext cx="3168280" cy="2349870"/>
          </a:xfrm>
          <a:prstGeom prst="rect">
            <a:avLst/>
          </a:prstGeom>
        </p:spPr>
      </p:pic>
    </p:spTree>
    <p:extLst>
      <p:ext uri="{BB962C8B-B14F-4D97-AF65-F5344CB8AC3E}">
        <p14:creationId xmlns:p14="http://schemas.microsoft.com/office/powerpoint/2010/main" val="842437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84B6690-2567-E66B-5E93-4781175887B4}"/>
              </a:ext>
            </a:extLst>
          </p:cNvPr>
          <p:cNvSpPr>
            <a:spLocks noGrp="1"/>
          </p:cNvSpPr>
          <p:nvPr>
            <p:ph type="title"/>
          </p:nvPr>
        </p:nvSpPr>
        <p:spPr>
          <a:xfrm>
            <a:off x="492370" y="516836"/>
            <a:ext cx="3084844" cy="1268284"/>
          </a:xfrm>
        </p:spPr>
        <p:txBody>
          <a:bodyPr>
            <a:normAutofit/>
          </a:bodyPr>
          <a:lstStyle/>
          <a:p>
            <a:r>
              <a:rPr lang="en-US" sz="3600" b="1" dirty="0">
                <a:solidFill>
                  <a:srgbClr val="FFFFFF"/>
                </a:solidFill>
              </a:rPr>
              <a:t>Permitting Procedures</a:t>
            </a:r>
          </a:p>
        </p:txBody>
      </p:sp>
      <p:sp>
        <p:nvSpPr>
          <p:cNvPr id="3" name="Content Placeholder 2">
            <a:extLst>
              <a:ext uri="{FF2B5EF4-FFF2-40B4-BE49-F238E27FC236}">
                <a16:creationId xmlns:a16="http://schemas.microsoft.com/office/drawing/2014/main" id="{8BE042D0-68D0-2E58-4611-6916935A5E1E}"/>
              </a:ext>
            </a:extLst>
          </p:cNvPr>
          <p:cNvSpPr>
            <a:spLocks noGrp="1"/>
          </p:cNvSpPr>
          <p:nvPr>
            <p:ph idx="1"/>
          </p:nvPr>
        </p:nvSpPr>
        <p:spPr>
          <a:xfrm>
            <a:off x="477622" y="2006100"/>
            <a:ext cx="3084844" cy="4051800"/>
          </a:xfrm>
        </p:spPr>
        <p:txBody>
          <a:bodyPr>
            <a:normAutofit fontScale="92500" lnSpcReduction="20000"/>
          </a:bodyPr>
          <a:lstStyle/>
          <a:p>
            <a:r>
              <a:rPr lang="en-US" sz="3200" dirty="0">
                <a:solidFill>
                  <a:srgbClr val="FFFFFF"/>
                </a:solidFill>
                <a:latin typeface="+mj-lt"/>
              </a:rPr>
              <a:t>Determination of Applicability</a:t>
            </a:r>
          </a:p>
          <a:p>
            <a:endParaRPr lang="en-US" sz="3200" dirty="0">
              <a:solidFill>
                <a:srgbClr val="FFFFFF"/>
              </a:solidFill>
              <a:latin typeface="+mj-lt"/>
            </a:endParaRPr>
          </a:p>
          <a:p>
            <a:r>
              <a:rPr lang="en-US" sz="3200" dirty="0">
                <a:solidFill>
                  <a:srgbClr val="FFFFFF"/>
                </a:solidFill>
                <a:latin typeface="+mj-lt"/>
              </a:rPr>
              <a:t>ANRAD</a:t>
            </a:r>
          </a:p>
          <a:p>
            <a:endParaRPr lang="en-US" sz="3200" dirty="0">
              <a:solidFill>
                <a:srgbClr val="FFFFFF"/>
              </a:solidFill>
              <a:latin typeface="+mj-lt"/>
            </a:endParaRPr>
          </a:p>
          <a:p>
            <a:r>
              <a:rPr lang="en-US" sz="3200" dirty="0">
                <a:solidFill>
                  <a:srgbClr val="FFFFFF"/>
                </a:solidFill>
                <a:latin typeface="+mj-lt"/>
              </a:rPr>
              <a:t>Notice of Intent</a:t>
            </a:r>
          </a:p>
          <a:p>
            <a:endParaRPr lang="en-US" sz="3200" dirty="0">
              <a:solidFill>
                <a:srgbClr val="FFFFFF"/>
              </a:solidFill>
              <a:latin typeface="+mj-lt"/>
            </a:endParaRPr>
          </a:p>
          <a:p>
            <a:r>
              <a:rPr lang="en-US" sz="3200" dirty="0">
                <a:solidFill>
                  <a:srgbClr val="FFFFFF"/>
                </a:solidFill>
                <a:latin typeface="+mj-lt"/>
              </a:rPr>
              <a:t>Fees</a:t>
            </a:r>
          </a:p>
        </p:txBody>
      </p:sp>
      <p:pic>
        <p:nvPicPr>
          <p:cNvPr id="5" name="Picture 4" descr="Man signing a document">
            <a:extLst>
              <a:ext uri="{FF2B5EF4-FFF2-40B4-BE49-F238E27FC236}">
                <a16:creationId xmlns:a16="http://schemas.microsoft.com/office/drawing/2014/main" id="{37DE6C15-5045-79C6-A58C-9C678D74FC85}"/>
              </a:ext>
            </a:extLst>
          </p:cNvPr>
          <p:cNvPicPr>
            <a:picLocks noChangeAspect="1"/>
          </p:cNvPicPr>
          <p:nvPr/>
        </p:nvPicPr>
        <p:blipFill rotWithShape="1">
          <a:blip r:embed="rId2">
            <a:extLst>
              <a:ext uri="{28A0092B-C50C-407E-A947-70E740481C1C}">
                <a14:useLocalDpi xmlns:a14="http://schemas.microsoft.com/office/drawing/2010/main" val="0"/>
              </a:ext>
            </a:extLst>
          </a:blip>
          <a:srcRect l="11294"/>
          <a:stretch/>
        </p:blipFill>
        <p:spPr>
          <a:xfrm>
            <a:off x="4075043" y="10"/>
            <a:ext cx="8111272" cy="6857990"/>
          </a:xfrm>
          <a:prstGeom prst="rect">
            <a:avLst/>
          </a:prstGeom>
        </p:spPr>
      </p:pic>
      <p:sp>
        <p:nvSpPr>
          <p:cNvPr id="14"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5982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80045BC-58DB-469C-8997-6C0C16B17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A55ED8-50BC-8C69-57CA-4D47CD9773EF}"/>
              </a:ext>
            </a:extLst>
          </p:cNvPr>
          <p:cNvSpPr>
            <a:spLocks noGrp="1"/>
          </p:cNvSpPr>
          <p:nvPr>
            <p:ph type="title"/>
          </p:nvPr>
        </p:nvSpPr>
        <p:spPr>
          <a:xfrm>
            <a:off x="7859485" y="634946"/>
            <a:ext cx="3690257" cy="1450757"/>
          </a:xfrm>
        </p:spPr>
        <p:txBody>
          <a:bodyPr>
            <a:normAutofit/>
          </a:bodyPr>
          <a:lstStyle/>
          <a:p>
            <a:r>
              <a:rPr lang="en-US" b="1"/>
              <a:t>Notice of Intent</a:t>
            </a:r>
          </a:p>
        </p:txBody>
      </p:sp>
      <p:pic>
        <p:nvPicPr>
          <p:cNvPr id="4" name="Picture 3" descr="Hazardous cleanup BMP">
            <a:extLst>
              <a:ext uri="{FF2B5EF4-FFF2-40B4-BE49-F238E27FC236}">
                <a16:creationId xmlns:a16="http://schemas.microsoft.com/office/drawing/2014/main" id="{07F8A389-B581-95AC-A542-8CDE79E5A151}"/>
              </a:ext>
            </a:extLst>
          </p:cNvPr>
          <p:cNvPicPr>
            <a:picLocks noChangeAspect="1"/>
          </p:cNvPicPr>
          <p:nvPr/>
        </p:nvPicPr>
        <p:blipFill rotWithShape="1">
          <a:blip r:embed="rId2">
            <a:extLst>
              <a:ext uri="{28A0092B-C50C-407E-A947-70E740481C1C}">
                <a14:useLocalDpi xmlns:a14="http://schemas.microsoft.com/office/drawing/2010/main" val="0"/>
              </a:ext>
            </a:extLst>
          </a:blip>
          <a:srcRect r="3" b="442"/>
          <a:stretch/>
        </p:blipFill>
        <p:spPr>
          <a:xfrm>
            <a:off x="633999" y="640081"/>
            <a:ext cx="6909801" cy="5314406"/>
          </a:xfrm>
          <a:prstGeom prst="rect">
            <a:avLst/>
          </a:prstGeom>
        </p:spPr>
      </p:pic>
      <p:cxnSp>
        <p:nvCxnSpPr>
          <p:cNvPr id="28" name="Straight Connector 27">
            <a:extLst>
              <a:ext uri="{FF2B5EF4-FFF2-40B4-BE49-F238E27FC236}">
                <a16:creationId xmlns:a16="http://schemas.microsoft.com/office/drawing/2014/main" id="{83EF6BB5-A95D-4C59-808C-3B64F444F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B655BF-5B17-BB88-1EBE-A6277F73DB69}"/>
              </a:ext>
            </a:extLst>
          </p:cNvPr>
          <p:cNvSpPr>
            <a:spLocks noGrp="1"/>
          </p:cNvSpPr>
          <p:nvPr>
            <p:ph idx="1"/>
          </p:nvPr>
        </p:nvSpPr>
        <p:spPr>
          <a:xfrm>
            <a:off x="7859485" y="2198914"/>
            <a:ext cx="3690257" cy="3670180"/>
          </a:xfrm>
        </p:spPr>
        <p:txBody>
          <a:bodyPr>
            <a:normAutofit/>
          </a:bodyPr>
          <a:lstStyle/>
          <a:p>
            <a:pPr marL="0" indent="0">
              <a:buNone/>
            </a:pPr>
            <a:r>
              <a:rPr lang="en-US" b="0" i="0" u="none" strike="noStrike" baseline="0">
                <a:latin typeface="Calibri Light" panose="020F0302020204030204" pitchFamily="34" charset="0"/>
                <a:cs typeface="Calibri Light" panose="020F0302020204030204" pitchFamily="34" charset="0"/>
              </a:rPr>
              <a:t>Any person who proposes to do work that will remove, fill, dredge or alter any Area Subject to Protection under M.G.L. Ch. 131, §40 shall file a Notice of Intent…</a:t>
            </a:r>
            <a:endParaRPr lang="en-US">
              <a:latin typeface="Calibri Light" panose="020F0302020204030204" pitchFamily="34" charset="0"/>
              <a:cs typeface="Calibri Light" panose="020F0302020204030204" pitchFamily="34" charset="0"/>
            </a:endParaRPr>
          </a:p>
        </p:txBody>
      </p:sp>
      <p:sp>
        <p:nvSpPr>
          <p:cNvPr id="30" name="Rectangle 29">
            <a:extLst>
              <a:ext uri="{FF2B5EF4-FFF2-40B4-BE49-F238E27FC236}">
                <a16:creationId xmlns:a16="http://schemas.microsoft.com/office/drawing/2014/main" id="{150BDA68-EBDD-443C-9B6B-03CA14AFF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00C07DB3-666C-4A9D-81CE-83B435F95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648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395F8-725E-76CE-25EE-989E3247D4C0}"/>
              </a:ext>
            </a:extLst>
          </p:cNvPr>
          <p:cNvSpPr>
            <a:spLocks noGrp="1"/>
          </p:cNvSpPr>
          <p:nvPr>
            <p:ph type="title"/>
          </p:nvPr>
        </p:nvSpPr>
        <p:spPr>
          <a:xfrm>
            <a:off x="320515" y="643466"/>
            <a:ext cx="3399806" cy="5225627"/>
          </a:xfrm>
        </p:spPr>
        <p:txBody>
          <a:bodyPr anchor="ctr">
            <a:normAutofit/>
          </a:bodyPr>
          <a:lstStyle/>
          <a:p>
            <a:r>
              <a:rPr lang="en-US" sz="3600" b="1" dirty="0"/>
              <a:t>Limited Projects Provisions </a:t>
            </a:r>
            <a:br>
              <a:rPr lang="en-US" sz="3600" b="1" dirty="0"/>
            </a:br>
            <a:br>
              <a:rPr lang="en-US" sz="3600" dirty="0"/>
            </a:br>
            <a:r>
              <a:rPr lang="en-US" sz="2800" i="1" dirty="0"/>
              <a:t>310 CMR 10.53(3)(q)</a:t>
            </a:r>
            <a:endParaRPr lang="en-US" sz="3600" i="1" dirty="0"/>
          </a:p>
        </p:txBody>
      </p:sp>
      <p:cxnSp>
        <p:nvCxnSpPr>
          <p:cNvPr id="23" name="Straight Connector 22">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74526A-A4D2-4189-E93B-6F5C8CD01E84}"/>
              </a:ext>
            </a:extLst>
          </p:cNvPr>
          <p:cNvSpPr>
            <a:spLocks noGrp="1"/>
          </p:cNvSpPr>
          <p:nvPr>
            <p:ph idx="1"/>
          </p:nvPr>
        </p:nvSpPr>
        <p:spPr>
          <a:xfrm>
            <a:off x="4351019" y="1734532"/>
            <a:ext cx="6895973" cy="4134561"/>
          </a:xfrm>
        </p:spPr>
        <p:txBody>
          <a:bodyPr anchor="ctr">
            <a:normAutofit/>
          </a:bodyPr>
          <a:lstStyle/>
          <a:p>
            <a:pPr>
              <a:buFont typeface="Arial" panose="020B0604020202020204" pitchFamily="34" charset="0"/>
              <a:buChar char="•"/>
            </a:pPr>
            <a:r>
              <a:rPr lang="en-US" b="0" i="0" u="none" strike="noStrike" baseline="0" dirty="0">
                <a:latin typeface="+mj-lt"/>
                <a:cs typeface="Calibri Light" panose="020F0302020204030204" pitchFamily="34" charset="0"/>
              </a:rPr>
              <a:t>There are </a:t>
            </a:r>
            <a:r>
              <a:rPr lang="en-US" b="1" i="0" u="sng" strike="noStrike" baseline="0" dirty="0">
                <a:latin typeface="+mj-lt"/>
                <a:cs typeface="Calibri Light" panose="020F0302020204030204" pitchFamily="34" charset="0"/>
              </a:rPr>
              <a:t>no practicable alternatives </a:t>
            </a:r>
            <a:r>
              <a:rPr lang="en-US" b="0" i="0" u="none" strike="noStrike" baseline="0" dirty="0">
                <a:latin typeface="+mj-lt"/>
                <a:cs typeface="Calibri Light" panose="020F0302020204030204" pitchFamily="34" charset="0"/>
              </a:rPr>
              <a:t>that are consistent with the provisions of 310 CMR 40.0000 AND that would be </a:t>
            </a:r>
            <a:r>
              <a:rPr lang="en-US" b="1" i="0" u="sng" strike="noStrike" baseline="0" dirty="0">
                <a:latin typeface="+mj-lt"/>
                <a:cs typeface="Calibri Light" panose="020F0302020204030204" pitchFamily="34" charset="0"/>
              </a:rPr>
              <a:t>less damaging </a:t>
            </a:r>
            <a:r>
              <a:rPr lang="en-US" b="0" i="0" u="none" strike="noStrike" baseline="0" dirty="0">
                <a:latin typeface="+mj-lt"/>
                <a:cs typeface="Calibri Light" panose="020F0302020204030204" pitchFamily="34" charset="0"/>
              </a:rPr>
              <a:t>to the resource areas…</a:t>
            </a:r>
          </a:p>
          <a:p>
            <a:pPr>
              <a:buFont typeface="Arial" panose="020B0604020202020204" pitchFamily="34" charset="0"/>
              <a:buChar char="•"/>
            </a:pPr>
            <a:r>
              <a:rPr lang="en-US" b="0" i="0" baseline="0" dirty="0">
                <a:latin typeface="+mj-lt"/>
              </a:rPr>
              <a:t>Assessment, monitoring, containment, mitigation, and remediation of, or other response to, a release or threat of release of oil and/or hazardous material in accordance with the </a:t>
            </a:r>
            <a:r>
              <a:rPr lang="en-US" b="1" i="0" u="sng" baseline="0" dirty="0">
                <a:latin typeface="+mj-lt"/>
              </a:rPr>
              <a:t>provisions of 310 CMR 40.0000</a:t>
            </a:r>
          </a:p>
          <a:p>
            <a:pPr>
              <a:buFont typeface="Arial" panose="020B0604020202020204" pitchFamily="34" charset="0"/>
              <a:buChar char="•"/>
            </a:pPr>
            <a:r>
              <a:rPr lang="en-US" dirty="0">
                <a:latin typeface="+mj-lt"/>
              </a:rPr>
              <a:t>No such measure may be permitted which is designed in accordance with the provisions of 310 CMR 40.1020 solely to reduce contamination to a level lower than that which is </a:t>
            </a:r>
            <a:r>
              <a:rPr lang="en-US" b="1" u="sng" dirty="0">
                <a:latin typeface="+mj-lt"/>
              </a:rPr>
              <a:t>needed to achieve “No Significant Risk</a:t>
            </a:r>
            <a:r>
              <a:rPr lang="en-US" dirty="0">
                <a:latin typeface="+mj-lt"/>
              </a:rPr>
              <a:t>” as defined in 310 CMR 40.0006(10)</a:t>
            </a:r>
          </a:p>
          <a:p>
            <a:pPr>
              <a:buFont typeface="Arial" panose="020B0604020202020204" pitchFamily="34" charset="0"/>
              <a:buChar char="•"/>
            </a:pPr>
            <a:r>
              <a:rPr lang="en-US" dirty="0">
                <a:latin typeface="+mj-lt"/>
                <a:cs typeface="Calibri Light" panose="020F0302020204030204" pitchFamily="34" charset="0"/>
              </a:rPr>
              <a:t>Alternative analysis required</a:t>
            </a:r>
          </a:p>
          <a:p>
            <a:pPr marL="0" indent="0">
              <a:buNone/>
            </a:pPr>
            <a:endParaRPr lang="en-US" dirty="0">
              <a:latin typeface="+mj-lt"/>
            </a:endParaRPr>
          </a:p>
          <a:p>
            <a:endParaRPr lang="en-US" b="1" u="sng" dirty="0"/>
          </a:p>
          <a:p>
            <a:endParaRPr lang="en-US" dirty="0">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806548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C77A-C4B8-CC19-EC9A-457F681A14DC}"/>
              </a:ext>
            </a:extLst>
          </p:cNvPr>
          <p:cNvSpPr>
            <a:spLocks noGrp="1"/>
          </p:cNvSpPr>
          <p:nvPr>
            <p:ph type="title"/>
          </p:nvPr>
        </p:nvSpPr>
        <p:spPr/>
        <p:txBody>
          <a:bodyPr>
            <a:normAutofit/>
          </a:bodyPr>
          <a:lstStyle/>
          <a:p>
            <a:r>
              <a:rPr lang="en-US" sz="4400" b="1" dirty="0"/>
              <a:t>310 CMR 10.53(3)(q) Alternatives Analysis</a:t>
            </a:r>
          </a:p>
        </p:txBody>
      </p:sp>
      <p:sp>
        <p:nvSpPr>
          <p:cNvPr id="3" name="Content Placeholder 2">
            <a:extLst>
              <a:ext uri="{FF2B5EF4-FFF2-40B4-BE49-F238E27FC236}">
                <a16:creationId xmlns:a16="http://schemas.microsoft.com/office/drawing/2014/main" id="{F7196D5E-BD2B-8A7C-A64E-7B02EB363645}"/>
              </a:ext>
            </a:extLst>
          </p:cNvPr>
          <p:cNvSpPr>
            <a:spLocks noGrp="1"/>
          </p:cNvSpPr>
          <p:nvPr>
            <p:ph idx="1"/>
          </p:nvPr>
        </p:nvSpPr>
        <p:spPr/>
        <p:txBody>
          <a:bodyPr>
            <a:normAutofit/>
          </a:bodyPr>
          <a:lstStyle/>
          <a:p>
            <a:pPr marL="0" indent="0" algn="l">
              <a:buNone/>
            </a:pPr>
            <a:r>
              <a:rPr lang="en-US" sz="3200" b="0" i="0" u="none" strike="noStrike" baseline="0" dirty="0">
                <a:latin typeface="Calibri Light" panose="020F0302020204030204" pitchFamily="34" charset="0"/>
                <a:cs typeface="Calibri Light" panose="020F0302020204030204" pitchFamily="34" charset="0"/>
              </a:rPr>
              <a:t>Shall include, but is not limited to,</a:t>
            </a:r>
          </a:p>
          <a:p>
            <a:pPr algn="l">
              <a:buFont typeface="Arial" panose="020B0604020202020204" pitchFamily="34" charset="0"/>
              <a:buChar char="•"/>
            </a:pPr>
            <a:r>
              <a:rPr lang="en-US" sz="3200" b="0" i="0" u="none" strike="noStrike" baseline="0" dirty="0">
                <a:latin typeface="Calibri Light" panose="020F0302020204030204" pitchFamily="34" charset="0"/>
                <a:cs typeface="Calibri Light" panose="020F0302020204030204" pitchFamily="34" charset="0"/>
              </a:rPr>
              <a:t>alternative that </a:t>
            </a:r>
            <a:r>
              <a:rPr lang="en-US" sz="3200" b="1" i="0" u="sng" strike="noStrike" baseline="0" dirty="0">
                <a:latin typeface="Calibri Light" panose="020F0302020204030204" pitchFamily="34" charset="0"/>
                <a:cs typeface="Calibri Light" panose="020F0302020204030204" pitchFamily="34" charset="0"/>
              </a:rPr>
              <a:t>does not alter wetland</a:t>
            </a:r>
            <a:r>
              <a:rPr lang="en-US" sz="3200" b="0" i="0" u="none" strike="noStrike" baseline="0" dirty="0">
                <a:latin typeface="Calibri Light" panose="020F0302020204030204" pitchFamily="34" charset="0"/>
                <a:cs typeface="Calibri Light" panose="020F0302020204030204" pitchFamily="34" charset="0"/>
              </a:rPr>
              <a:t>, which will provide </a:t>
            </a:r>
            <a:r>
              <a:rPr lang="en-US" sz="3200" b="1" i="0" u="sng" strike="noStrike" baseline="0" dirty="0">
                <a:latin typeface="Calibri Light" panose="020F0302020204030204" pitchFamily="34" charset="0"/>
                <a:cs typeface="Calibri Light" panose="020F0302020204030204" pitchFamily="34" charset="0"/>
              </a:rPr>
              <a:t>baseline data</a:t>
            </a:r>
            <a:r>
              <a:rPr lang="en-US" sz="3200" b="0" i="0" u="none" strike="noStrike" baseline="0" dirty="0">
                <a:latin typeface="Calibri Light" panose="020F0302020204030204" pitchFamily="34" charset="0"/>
                <a:cs typeface="Calibri Light" panose="020F0302020204030204" pitchFamily="34" charset="0"/>
              </a:rPr>
              <a:t> for evaluating other alternatives;</a:t>
            </a:r>
          </a:p>
          <a:p>
            <a:pPr algn="l">
              <a:buFont typeface="Arial" panose="020B0604020202020204" pitchFamily="34" charset="0"/>
              <a:buChar char="•"/>
            </a:pPr>
            <a:r>
              <a:rPr lang="en-US" sz="3200" b="0" i="0" u="none" strike="noStrike" baseline="0" dirty="0">
                <a:latin typeface="Calibri Light" panose="020F0302020204030204" pitchFamily="34" charset="0"/>
                <a:cs typeface="Calibri Light" panose="020F0302020204030204" pitchFamily="34" charset="0"/>
              </a:rPr>
              <a:t>an assessment of alternatives to both </a:t>
            </a:r>
            <a:r>
              <a:rPr lang="en-US" sz="3200" b="1" i="0" u="sng" strike="noStrike" baseline="0" dirty="0">
                <a:latin typeface="Calibri Light" panose="020F0302020204030204" pitchFamily="34" charset="0"/>
                <a:cs typeface="Calibri Light" panose="020F0302020204030204" pitchFamily="34" charset="0"/>
              </a:rPr>
              <a:t>temporary and permanent impacts </a:t>
            </a:r>
            <a:r>
              <a:rPr lang="en-US" sz="3200" b="0" i="0" u="none" strike="noStrike" baseline="0" dirty="0">
                <a:latin typeface="Calibri Light" panose="020F0302020204030204" pitchFamily="34" charset="0"/>
                <a:cs typeface="Calibri Light" panose="020F0302020204030204" pitchFamily="34" charset="0"/>
              </a:rPr>
              <a:t>to wetlands…</a:t>
            </a:r>
            <a:endParaRPr lang="en-US" sz="3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73785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395F8-725E-76CE-25EE-989E3247D4C0}"/>
              </a:ext>
            </a:extLst>
          </p:cNvPr>
          <p:cNvSpPr>
            <a:spLocks noGrp="1"/>
          </p:cNvSpPr>
          <p:nvPr>
            <p:ph type="title"/>
          </p:nvPr>
        </p:nvSpPr>
        <p:spPr>
          <a:xfrm>
            <a:off x="320515" y="643466"/>
            <a:ext cx="3399806" cy="5225627"/>
          </a:xfrm>
        </p:spPr>
        <p:txBody>
          <a:bodyPr anchor="ctr">
            <a:normAutofit/>
          </a:bodyPr>
          <a:lstStyle/>
          <a:p>
            <a:r>
              <a:rPr lang="en-US" sz="3600" b="1" dirty="0"/>
              <a:t>Limited Projects Provisions </a:t>
            </a:r>
            <a:br>
              <a:rPr lang="en-US" sz="3600" b="1" dirty="0"/>
            </a:br>
            <a:r>
              <a:rPr lang="en-US" sz="3600" b="1" dirty="0"/>
              <a:t>Continued</a:t>
            </a:r>
            <a:br>
              <a:rPr lang="en-US" sz="3600" b="1" dirty="0"/>
            </a:br>
            <a:br>
              <a:rPr lang="en-US" sz="3600" dirty="0"/>
            </a:br>
            <a:r>
              <a:rPr lang="en-US" sz="2800" i="1" dirty="0"/>
              <a:t>310 CMR 10.53(3)(q)</a:t>
            </a:r>
            <a:endParaRPr lang="en-US" sz="3600" i="1" dirty="0"/>
          </a:p>
        </p:txBody>
      </p:sp>
      <p:cxnSp>
        <p:nvCxnSpPr>
          <p:cNvPr id="23" name="Straight Connector 22">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570271"/>
            <a:ext cx="0" cy="3200400"/>
          </a:xfrm>
          <a:prstGeom prst="line">
            <a:avLst/>
          </a:prstGeom>
          <a:ln w="317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874526A-A4D2-4189-E93B-6F5C8CD01E84}"/>
              </a:ext>
            </a:extLst>
          </p:cNvPr>
          <p:cNvSpPr>
            <a:spLocks noGrp="1"/>
          </p:cNvSpPr>
          <p:nvPr>
            <p:ph idx="1"/>
          </p:nvPr>
        </p:nvSpPr>
        <p:spPr>
          <a:xfrm>
            <a:off x="4351019" y="1734532"/>
            <a:ext cx="6895973" cy="4134561"/>
          </a:xfrm>
        </p:spPr>
        <p:txBody>
          <a:bodyPr anchor="ctr">
            <a:normAutofit/>
          </a:bodyPr>
          <a:lstStyle/>
          <a:p>
            <a:pPr lvl="0">
              <a:lnSpc>
                <a:spcPct val="100000"/>
              </a:lnSpc>
              <a:buFont typeface="Arial" panose="020B0604020202020204" pitchFamily="34" charset="0"/>
              <a:buChar char="•"/>
            </a:pPr>
            <a:r>
              <a:rPr lang="en-US" sz="2400" b="0" i="0" baseline="0" dirty="0">
                <a:latin typeface="+mj-lt"/>
              </a:rPr>
              <a:t>A “Comprehensive Remedial Action Alternative” that meets MCP shall be deemed to have </a:t>
            </a:r>
            <a:r>
              <a:rPr lang="en-US" sz="2400" b="1" i="0" u="sng" baseline="0" dirty="0">
                <a:latin typeface="+mj-lt"/>
              </a:rPr>
              <a:t>met the requirements of the 310 CMR 10.53(q)(1); </a:t>
            </a:r>
            <a:r>
              <a:rPr lang="en-US" sz="2400" b="0" i="0" baseline="0" dirty="0">
                <a:latin typeface="+mj-lt"/>
              </a:rPr>
              <a:t>and…</a:t>
            </a:r>
            <a:endParaRPr lang="en-US" sz="2400" dirty="0">
              <a:latin typeface="+mj-lt"/>
            </a:endParaRPr>
          </a:p>
          <a:p>
            <a:pPr lvl="0">
              <a:lnSpc>
                <a:spcPct val="100000"/>
              </a:lnSpc>
              <a:buFont typeface="Arial" panose="020B0604020202020204" pitchFamily="34" charset="0"/>
              <a:buChar char="•"/>
            </a:pPr>
            <a:r>
              <a:rPr lang="en-US" sz="2400" b="0" i="0" baseline="0" dirty="0">
                <a:latin typeface="+mj-lt"/>
              </a:rPr>
              <a:t>Such projects shall be designed, constructed, implemented, operated, and maintained to </a:t>
            </a:r>
            <a:r>
              <a:rPr lang="en-US" sz="2400" b="1" i="0" u="sng" baseline="0" dirty="0">
                <a:latin typeface="+mj-lt"/>
              </a:rPr>
              <a:t>avoid</a:t>
            </a:r>
            <a:r>
              <a:rPr lang="en-US" sz="2400" b="0" i="0" baseline="0" dirty="0">
                <a:latin typeface="+mj-lt"/>
              </a:rPr>
              <a:t> or, where avoidance is not practicable, to </a:t>
            </a:r>
            <a:r>
              <a:rPr lang="en-US" sz="2400" b="1" i="0" u="sng" baseline="0" dirty="0">
                <a:latin typeface="+mj-lt"/>
              </a:rPr>
              <a:t>minimize impacts</a:t>
            </a:r>
            <a:r>
              <a:rPr lang="en-US" sz="2400" b="0" i="0" baseline="0" dirty="0">
                <a:latin typeface="+mj-lt"/>
              </a:rPr>
              <a:t> to resource areas;</a:t>
            </a:r>
            <a:endParaRPr lang="en-US" sz="2400" dirty="0">
              <a:latin typeface="+mj-lt"/>
            </a:endParaRPr>
          </a:p>
          <a:p>
            <a:pPr lvl="0">
              <a:lnSpc>
                <a:spcPct val="100000"/>
              </a:lnSpc>
              <a:buFont typeface="Arial" panose="020B0604020202020204" pitchFamily="34" charset="0"/>
              <a:buChar char="•"/>
            </a:pPr>
            <a:r>
              <a:rPr lang="en-US" sz="2400" b="0" i="0" baseline="0" dirty="0">
                <a:latin typeface="+mj-lt"/>
              </a:rPr>
              <a:t>and shall meet the following standards to the </a:t>
            </a:r>
            <a:r>
              <a:rPr lang="en-US" sz="2400" b="1" i="0" u="sng" baseline="0" dirty="0">
                <a:latin typeface="+mj-lt"/>
              </a:rPr>
              <a:t>maximum extent practicable</a:t>
            </a:r>
            <a:r>
              <a:rPr lang="en-US" sz="2400" b="0" i="0" baseline="0" dirty="0">
                <a:latin typeface="+mj-lt"/>
              </a:rPr>
              <a:t>:</a:t>
            </a:r>
            <a:endParaRPr lang="en-US" sz="2400" dirty="0">
              <a:latin typeface="+mj-lt"/>
            </a:endParaRPr>
          </a:p>
          <a:p>
            <a:pPr marL="0" indent="0">
              <a:buNone/>
            </a:pPr>
            <a:endParaRPr lang="en-US" dirty="0">
              <a:latin typeface="+mj-lt"/>
            </a:endParaRPr>
          </a:p>
          <a:p>
            <a:endParaRPr lang="en-US" b="1" u="sng" dirty="0"/>
          </a:p>
          <a:p>
            <a:endParaRPr lang="en-US" dirty="0">
              <a:latin typeface="Calibri Light" panose="020F0302020204030204" pitchFamily="34" charset="0"/>
              <a:cs typeface="Calibri Light" panose="020F0302020204030204" pitchFamily="34" charset="0"/>
            </a:endParaRPr>
          </a:p>
        </p:txBody>
      </p:sp>
      <p:sp>
        <p:nvSpPr>
          <p:cNvPr id="25" name="Rectangle 24">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336792"/>
            <a:ext cx="12188825"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527577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1396B1F-D7CB-E677-1EAC-9568F830017A}"/>
              </a:ext>
            </a:extLst>
          </p:cNvPr>
          <p:cNvSpPr>
            <a:spLocks noGrp="1"/>
          </p:cNvSpPr>
          <p:nvPr>
            <p:ph type="title"/>
          </p:nvPr>
        </p:nvSpPr>
        <p:spPr>
          <a:xfrm>
            <a:off x="492369" y="516835"/>
            <a:ext cx="3494429" cy="5772840"/>
          </a:xfrm>
        </p:spPr>
        <p:txBody>
          <a:bodyPr vert="horz" lIns="91440" tIns="45720" rIns="91440" bIns="45720" rtlCol="0" anchor="ctr">
            <a:normAutofit/>
          </a:bodyPr>
          <a:lstStyle/>
          <a:p>
            <a:r>
              <a:rPr lang="en-US" sz="3600" b="1" dirty="0">
                <a:solidFill>
                  <a:srgbClr val="FFFFFF"/>
                </a:solidFill>
              </a:rPr>
              <a:t>Maximum Extent Practicable</a:t>
            </a:r>
            <a:br>
              <a:rPr lang="en-US" sz="3600" b="1" dirty="0">
                <a:solidFill>
                  <a:srgbClr val="FFFFFF"/>
                </a:solidFill>
              </a:rPr>
            </a:br>
            <a:br>
              <a:rPr lang="en-US" sz="3600" b="1" dirty="0">
                <a:solidFill>
                  <a:srgbClr val="FFFFFF"/>
                </a:solidFill>
              </a:rPr>
            </a:br>
            <a:r>
              <a:rPr lang="en-US" sz="2400" i="1" dirty="0">
                <a:solidFill>
                  <a:schemeClr val="bg1"/>
                </a:solidFill>
              </a:rPr>
              <a:t>under 310 CMR 10.53(3)(q)</a:t>
            </a:r>
            <a:endParaRPr lang="en-US" sz="2000" i="1" dirty="0">
              <a:solidFill>
                <a:schemeClr val="bg1"/>
              </a:solidFill>
            </a:endParaRPr>
          </a:p>
        </p:txBody>
      </p:sp>
      <p:sp>
        <p:nvSpPr>
          <p:cNvPr id="32" name="Rectangle 31">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4" name="TextBox 7">
            <a:extLst>
              <a:ext uri="{FF2B5EF4-FFF2-40B4-BE49-F238E27FC236}">
                <a16:creationId xmlns:a16="http://schemas.microsoft.com/office/drawing/2014/main" id="{B4EA3C7B-3400-2232-6855-2AEA3425F599}"/>
              </a:ext>
            </a:extLst>
          </p:cNvPr>
          <p:cNvGraphicFramePr/>
          <p:nvPr>
            <p:extLst>
              <p:ext uri="{D42A27DB-BD31-4B8C-83A1-F6EECF244321}">
                <p14:modId xmlns:p14="http://schemas.microsoft.com/office/powerpoint/2010/main" val="1391200477"/>
              </p:ext>
            </p:extLst>
          </p:nvPr>
        </p:nvGraphicFramePr>
        <p:xfrm>
          <a:off x="4354629" y="35653"/>
          <a:ext cx="7570278" cy="6786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59389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descr="Jars of coins">
            <a:extLst>
              <a:ext uri="{FF2B5EF4-FFF2-40B4-BE49-F238E27FC236}">
                <a16:creationId xmlns:a16="http://schemas.microsoft.com/office/drawing/2014/main" id="{581C19CF-935B-65D9-5BF6-2E25FD50E7F6}"/>
              </a:ext>
            </a:extLst>
          </p:cNvPr>
          <p:cNvPicPr>
            <a:picLocks noChangeAspect="1"/>
          </p:cNvPicPr>
          <p:nvPr/>
        </p:nvPicPr>
        <p:blipFill rotWithShape="1">
          <a:blip r:embed="rId2">
            <a:duotone>
              <a:prstClr val="black"/>
              <a:schemeClr val="tx2">
                <a:tint val="45000"/>
                <a:satMod val="400000"/>
              </a:schemeClr>
            </a:duotone>
            <a:alphaModFix amt="15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cxnSp>
        <p:nvCxnSpPr>
          <p:cNvPr id="31" name="Straight Connector 30">
            <a:extLst>
              <a:ext uri="{FF2B5EF4-FFF2-40B4-BE49-F238E27FC236}">
                <a16:creationId xmlns:a16="http://schemas.microsoft.com/office/drawing/2014/main" id="{C8718278-1EF1-4B6F-8AF2-349D45340D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EBF9036-62E5-A255-2677-F355FAB48A4F}"/>
              </a:ext>
            </a:extLst>
          </p:cNvPr>
          <p:cNvSpPr>
            <a:spLocks noGrp="1"/>
          </p:cNvSpPr>
          <p:nvPr>
            <p:ph type="title"/>
          </p:nvPr>
        </p:nvSpPr>
        <p:spPr>
          <a:xfrm>
            <a:off x="1097280" y="286603"/>
            <a:ext cx="10058400" cy="1450757"/>
          </a:xfrm>
        </p:spPr>
        <p:txBody>
          <a:bodyPr>
            <a:normAutofit/>
          </a:bodyPr>
          <a:lstStyle/>
          <a:p>
            <a:r>
              <a:rPr lang="en-US" b="1"/>
              <a:t>10.03(7) Fees</a:t>
            </a:r>
          </a:p>
        </p:txBody>
      </p:sp>
      <p:sp>
        <p:nvSpPr>
          <p:cNvPr id="3" name="Content Placeholder 2">
            <a:extLst>
              <a:ext uri="{FF2B5EF4-FFF2-40B4-BE49-F238E27FC236}">
                <a16:creationId xmlns:a16="http://schemas.microsoft.com/office/drawing/2014/main" id="{662A8B3E-8CE3-9DA6-E634-87F554247BEC}"/>
              </a:ext>
            </a:extLst>
          </p:cNvPr>
          <p:cNvSpPr>
            <a:spLocks noGrp="1"/>
          </p:cNvSpPr>
          <p:nvPr>
            <p:ph idx="1"/>
          </p:nvPr>
        </p:nvSpPr>
        <p:spPr>
          <a:xfrm>
            <a:off x="1097280" y="1845734"/>
            <a:ext cx="10058400" cy="4023360"/>
          </a:xfrm>
        </p:spPr>
        <p:txBody>
          <a:bodyPr>
            <a:normAutofit fontScale="92500" lnSpcReduction="20000"/>
          </a:bodyPr>
          <a:lstStyle/>
          <a:p>
            <a:pPr>
              <a:buFont typeface="Arial" panose="020B0604020202020204" pitchFamily="34" charset="0"/>
              <a:buChar char="•"/>
            </a:pPr>
            <a:r>
              <a:rPr lang="en-US" sz="2800" b="0" i="0" u="none" strike="noStrike" baseline="0" dirty="0">
                <a:latin typeface="Calibri Light" panose="020F0302020204030204" pitchFamily="34" charset="0"/>
                <a:cs typeface="Calibri Light" panose="020F0302020204030204" pitchFamily="34" charset="0"/>
              </a:rPr>
              <a:t>Installation of monitoring well</a:t>
            </a:r>
          </a:p>
          <a:p>
            <a:pPr>
              <a:buFont typeface="Arial" panose="020B0604020202020204" pitchFamily="34" charset="0"/>
              <a:buChar char="•"/>
            </a:pPr>
            <a:r>
              <a:rPr lang="en-US" sz="2800" b="0" i="0" u="none" strike="noStrike" baseline="0" dirty="0">
                <a:latin typeface="Calibri Light" panose="020F0302020204030204" pitchFamily="34" charset="0"/>
                <a:cs typeface="Calibri Light" panose="020F0302020204030204" pitchFamily="34" charset="0"/>
              </a:rPr>
              <a:t>Any activity associated with the cleanup of hazardous waste, except as otherwise noted in Category 4, including excavation, destruction of vegetation, change in subsurface hydrology, placement of collection wells or other structures for collection and treatment of contaminated soil and/or water.</a:t>
            </a:r>
          </a:p>
          <a:p>
            <a:pPr algn="l">
              <a:buFont typeface="Arial" panose="020B0604020202020204" pitchFamily="34" charset="0"/>
              <a:buChar char="•"/>
            </a:pPr>
            <a:r>
              <a:rPr lang="en-US" sz="2800" b="0" i="0" u="none" strike="noStrike" baseline="0" dirty="0">
                <a:latin typeface="Calibri Light" panose="020F0302020204030204" pitchFamily="34" charset="0"/>
                <a:cs typeface="Calibri Light" panose="020F0302020204030204" pitchFamily="34" charset="0"/>
              </a:rPr>
              <a:t>Any alteration of a resource area to divert water for the clean up of a hazardous waste site.</a:t>
            </a:r>
          </a:p>
          <a:p>
            <a:pPr algn="l">
              <a:buFont typeface="Arial" panose="020B0604020202020204" pitchFamily="34" charset="0"/>
              <a:buChar char="•"/>
            </a:pPr>
            <a:r>
              <a:rPr lang="en-US" sz="2800" b="0" i="0" u="none" strike="noStrike" baseline="0" dirty="0">
                <a:latin typeface="Calibri Light" panose="020F0302020204030204" pitchFamily="34" charset="0"/>
                <a:cs typeface="Calibri Light" panose="020F0302020204030204" pitchFamily="34" charset="0"/>
              </a:rPr>
              <a:t>Any activities, including the construction of structures, associated with the assessment, monitoring, containment, mitigation, and remediation of, or other response to, a release or threat of release of oil and/or hazardous material reviewable under 301 CMR 10.53(3)(q).</a:t>
            </a:r>
          </a:p>
        </p:txBody>
      </p:sp>
      <p:sp>
        <p:nvSpPr>
          <p:cNvPr id="33" name="Rectangle 32">
            <a:extLst>
              <a:ext uri="{FF2B5EF4-FFF2-40B4-BE49-F238E27FC236}">
                <a16:creationId xmlns:a16="http://schemas.microsoft.com/office/drawing/2014/main" id="{A15EA98E-85BF-4FFF-997C-A191798B2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34FB023B-B8E5-4EFF-AC8E-79058F44A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551912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C764DF-6EC1-92E7-E021-255FE3BE5694}"/>
              </a:ext>
            </a:extLst>
          </p:cNvPr>
          <p:cNvSpPr>
            <a:spLocks noGrp="1"/>
          </p:cNvSpPr>
          <p:nvPr>
            <p:ph type="title"/>
          </p:nvPr>
        </p:nvSpPr>
        <p:spPr>
          <a:xfrm>
            <a:off x="965030" y="963997"/>
            <a:ext cx="3254691" cy="4938361"/>
          </a:xfrm>
        </p:spPr>
        <p:txBody>
          <a:bodyPr anchor="ctr">
            <a:normAutofit/>
          </a:bodyPr>
          <a:lstStyle/>
          <a:p>
            <a:pPr algn="r"/>
            <a:r>
              <a:rPr lang="en-US" sz="4100" dirty="0"/>
              <a:t>Massachusetts Contingency Plan </a:t>
            </a:r>
            <a:br>
              <a:rPr lang="en-US" sz="4100" dirty="0"/>
            </a:br>
            <a:r>
              <a:rPr lang="en-US" sz="3200" i="1" dirty="0"/>
              <a:t>(310 CMR 40)</a:t>
            </a:r>
            <a:endParaRPr lang="en-US" sz="4100" i="1" dirty="0"/>
          </a:p>
        </p:txBody>
      </p:sp>
      <p:cxnSp>
        <p:nvCxnSpPr>
          <p:cNvPr id="24" name="Straight Connector 23">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E9196B-62B8-D2C4-6429-58C2FB47735A}"/>
              </a:ext>
            </a:extLst>
          </p:cNvPr>
          <p:cNvSpPr>
            <a:spLocks noGrp="1"/>
          </p:cNvSpPr>
          <p:nvPr>
            <p:ph idx="1"/>
          </p:nvPr>
        </p:nvSpPr>
        <p:spPr>
          <a:xfrm>
            <a:off x="5134882" y="590550"/>
            <a:ext cx="6666593" cy="5686425"/>
          </a:xfrm>
        </p:spPr>
        <p:txBody>
          <a:bodyPr anchor="ctr">
            <a:normAutofit fontScale="92500" lnSpcReduction="10000"/>
          </a:bodyPr>
          <a:lstStyle/>
          <a:p>
            <a:r>
              <a:rPr lang="en-US" sz="1700" b="0" i="0" dirty="0">
                <a:effectLst/>
                <a:latin typeface="+mj-lt"/>
              </a:rPr>
              <a:t>The purposes of the Massachusetts Contingency Plan are, without limitation, to:</a:t>
            </a:r>
            <a:br>
              <a:rPr lang="en-US" sz="1700" dirty="0">
                <a:latin typeface="+mj-lt"/>
              </a:rPr>
            </a:br>
            <a:endParaRPr lang="en-US" sz="1700" dirty="0">
              <a:latin typeface="+mj-lt"/>
            </a:endParaRPr>
          </a:p>
          <a:p>
            <a:r>
              <a:rPr lang="en-US" sz="1700" b="0" i="0" dirty="0">
                <a:effectLst/>
                <a:latin typeface="+mj-lt"/>
              </a:rPr>
              <a:t>(a) provide for the protection of </a:t>
            </a:r>
            <a:r>
              <a:rPr lang="en-US" sz="1700" b="1" i="0" u="sng" dirty="0">
                <a:effectLst/>
                <a:latin typeface="+mj-lt"/>
              </a:rPr>
              <a:t>health, safety, public welfare and the environment</a:t>
            </a:r>
            <a:br>
              <a:rPr lang="en-US" sz="1700" dirty="0">
                <a:latin typeface="+mj-lt"/>
              </a:rPr>
            </a:br>
            <a:endParaRPr lang="en-US" sz="1700" dirty="0">
              <a:latin typeface="+mj-lt"/>
            </a:endParaRPr>
          </a:p>
          <a:p>
            <a:r>
              <a:rPr lang="en-US" sz="1700" b="0" i="0" dirty="0">
                <a:effectLst/>
                <a:latin typeface="+mj-lt"/>
              </a:rPr>
              <a:t>(b) </a:t>
            </a:r>
            <a:r>
              <a:rPr lang="en-US" sz="1700" b="1" i="0" u="sng" dirty="0">
                <a:effectLst/>
                <a:latin typeface="+mj-lt"/>
              </a:rPr>
              <a:t>encourage persons responsible for releases and threats of release of oil and/or hazardous material to undertake necessary and appropriate response actions in a timely way;</a:t>
            </a:r>
            <a:br>
              <a:rPr lang="en-US" sz="1700" b="1" u="sng" dirty="0">
                <a:latin typeface="+mj-lt"/>
              </a:rPr>
            </a:br>
            <a:endParaRPr lang="en-US" sz="1700" b="1" u="sng" dirty="0">
              <a:latin typeface="+mj-lt"/>
            </a:endParaRPr>
          </a:p>
          <a:p>
            <a:r>
              <a:rPr lang="en-US" sz="1700" b="0" i="0" dirty="0">
                <a:effectLst/>
                <a:latin typeface="+mj-lt"/>
              </a:rPr>
              <a:t>(c) focus government resources on those sites at which the person(s) responsible can not or will not undertake necessary response actions;</a:t>
            </a:r>
            <a:br>
              <a:rPr lang="en-US" sz="1700" dirty="0">
                <a:latin typeface="+mj-lt"/>
              </a:rPr>
            </a:br>
            <a:endParaRPr lang="en-US" sz="1700" dirty="0">
              <a:latin typeface="+mj-lt"/>
            </a:endParaRPr>
          </a:p>
          <a:p>
            <a:r>
              <a:rPr lang="en-US" sz="1700" b="0" i="0" dirty="0">
                <a:effectLst/>
                <a:latin typeface="+mj-lt"/>
              </a:rPr>
              <a:t>(d) focus government resources on those sites at which Department oversight is necessary to ensure that response actions are protective of health, safety, public welfare and the environment;</a:t>
            </a:r>
            <a:br>
              <a:rPr lang="en-US" sz="1700" dirty="0">
                <a:latin typeface="+mj-lt"/>
              </a:rPr>
            </a:br>
            <a:endParaRPr lang="en-US" sz="1700" dirty="0">
              <a:latin typeface="+mj-lt"/>
            </a:endParaRPr>
          </a:p>
          <a:p>
            <a:r>
              <a:rPr lang="en-US" sz="1700" b="0" i="0" dirty="0">
                <a:effectLst/>
                <a:latin typeface="+mj-lt"/>
              </a:rPr>
              <a:t>(e) establish a program for the Department to issue Tier I Permits to persons seeking to carry out response actions at Tier I disposal sites; and</a:t>
            </a:r>
            <a:br>
              <a:rPr lang="en-US" sz="1700" dirty="0">
                <a:latin typeface="+mj-lt"/>
              </a:rPr>
            </a:br>
            <a:endParaRPr lang="en-US" sz="1700" dirty="0">
              <a:latin typeface="+mj-lt"/>
            </a:endParaRPr>
          </a:p>
          <a:p>
            <a:r>
              <a:rPr lang="en-US" sz="1700" b="0" i="0" dirty="0">
                <a:effectLst/>
                <a:latin typeface="+mj-lt"/>
              </a:rPr>
              <a:t>(f) establish a program for the Department to audit a sufficient number of response actions not overseen or conducted by the Department to ensure that those response actions are performed in compliance with M.G.L. c. 21E, 310 CMR 40.0000 and other applicable laws.</a:t>
            </a:r>
            <a:endParaRPr lang="en-US" sz="1700" dirty="0">
              <a:latin typeface="+mj-lt"/>
            </a:endParaRPr>
          </a:p>
        </p:txBody>
      </p:sp>
    </p:spTree>
    <p:extLst>
      <p:ext uri="{BB962C8B-B14F-4D97-AF65-F5344CB8AC3E}">
        <p14:creationId xmlns:p14="http://schemas.microsoft.com/office/powerpoint/2010/main" val="515616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824F83B-AF87-12DE-41F1-904411BE600A}"/>
              </a:ext>
            </a:extLst>
          </p:cNvPr>
          <p:cNvSpPr>
            <a:spLocks noGrp="1"/>
          </p:cNvSpPr>
          <p:nvPr>
            <p:ph type="title"/>
          </p:nvPr>
        </p:nvSpPr>
        <p:spPr>
          <a:xfrm>
            <a:off x="492370" y="516835"/>
            <a:ext cx="3084844" cy="5772840"/>
          </a:xfrm>
        </p:spPr>
        <p:txBody>
          <a:bodyPr anchor="ctr">
            <a:normAutofit/>
          </a:bodyPr>
          <a:lstStyle/>
          <a:p>
            <a:r>
              <a:rPr lang="en-US" sz="6000" b="1" dirty="0">
                <a:solidFill>
                  <a:srgbClr val="FFFFFF"/>
                </a:solidFill>
              </a:rPr>
              <a:t>Appeals</a:t>
            </a:r>
            <a:endParaRPr lang="en-US" sz="3600" b="1" dirty="0">
              <a:solidFill>
                <a:srgbClr val="FFFFFF"/>
              </a:solidFill>
            </a:endParaRPr>
          </a:p>
        </p:txBody>
      </p:sp>
      <p:sp>
        <p:nvSpPr>
          <p:cNvPr id="13"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ABA5D5D6-3B5F-DE3B-905A-A6674669CE73}"/>
              </a:ext>
            </a:extLst>
          </p:cNvPr>
          <p:cNvGraphicFramePr>
            <a:graphicFrameLocks noGrp="1"/>
          </p:cNvGraphicFramePr>
          <p:nvPr>
            <p:ph idx="1"/>
            <p:extLst>
              <p:ext uri="{D42A27DB-BD31-4B8C-83A1-F6EECF244321}">
                <p14:modId xmlns:p14="http://schemas.microsoft.com/office/powerpoint/2010/main" val="1492428030"/>
              </p:ext>
            </p:extLst>
          </p:nvPr>
        </p:nvGraphicFramePr>
        <p:xfrm>
          <a:off x="4741863" y="1638299"/>
          <a:ext cx="6797675" cy="4651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340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E11CC87-2996-3E8A-2E3D-DA6939981BEA}"/>
              </a:ext>
            </a:extLst>
          </p:cNvPr>
          <p:cNvSpPr>
            <a:spLocks noGrp="1"/>
          </p:cNvSpPr>
          <p:nvPr>
            <p:ph type="title"/>
          </p:nvPr>
        </p:nvSpPr>
        <p:spPr>
          <a:xfrm>
            <a:off x="492370" y="516835"/>
            <a:ext cx="3084844" cy="5772840"/>
          </a:xfrm>
        </p:spPr>
        <p:txBody>
          <a:bodyPr anchor="ctr">
            <a:normAutofit/>
          </a:bodyPr>
          <a:lstStyle/>
          <a:p>
            <a:r>
              <a:rPr lang="en-US" sz="5000" b="1" dirty="0">
                <a:solidFill>
                  <a:srgbClr val="FFFFFF"/>
                </a:solidFill>
              </a:rPr>
              <a:t>Additional Procedural Regulations</a:t>
            </a:r>
          </a:p>
        </p:txBody>
      </p:sp>
      <p:sp>
        <p:nvSpPr>
          <p:cNvPr id="18" name="Rectangle 17">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C323DDA3-48B3-DFC5-C009-0C008118F2F8}"/>
              </a:ext>
            </a:extLst>
          </p:cNvPr>
          <p:cNvGraphicFramePr>
            <a:graphicFrameLocks noGrp="1"/>
          </p:cNvGraphicFramePr>
          <p:nvPr>
            <p:ph idx="1"/>
            <p:extLst>
              <p:ext uri="{D42A27DB-BD31-4B8C-83A1-F6EECF244321}">
                <p14:modId xmlns:p14="http://schemas.microsoft.com/office/powerpoint/2010/main" val="1643165456"/>
              </p:ext>
            </p:extLst>
          </p:nvPr>
        </p:nvGraphicFramePr>
        <p:xfrm>
          <a:off x="4741863" y="1609725"/>
          <a:ext cx="6797675"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173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9">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250FB2-2A56-8400-CE13-6B1A11424889}"/>
              </a:ext>
            </a:extLst>
          </p:cNvPr>
          <p:cNvSpPr>
            <a:spLocks noGrp="1"/>
          </p:cNvSpPr>
          <p:nvPr>
            <p:ph type="title"/>
          </p:nvPr>
        </p:nvSpPr>
        <p:spPr>
          <a:xfrm>
            <a:off x="4974771" y="634946"/>
            <a:ext cx="6574972" cy="1450757"/>
          </a:xfrm>
        </p:spPr>
        <p:txBody>
          <a:bodyPr>
            <a:normAutofit/>
          </a:bodyPr>
          <a:lstStyle/>
          <a:p>
            <a:r>
              <a:rPr lang="en-US" b="1"/>
              <a:t>More information? </a:t>
            </a:r>
            <a:br>
              <a:rPr lang="en-US" b="1"/>
            </a:br>
            <a:r>
              <a:rPr lang="en-US" b="1"/>
              <a:t>Project specific questions?</a:t>
            </a:r>
          </a:p>
        </p:txBody>
      </p:sp>
      <p:pic>
        <p:nvPicPr>
          <p:cNvPr id="5" name="Picture 4" descr="A picture containing plant, forest, lush&#10;&#10;Description automatically generated">
            <a:extLst>
              <a:ext uri="{FF2B5EF4-FFF2-40B4-BE49-F238E27FC236}">
                <a16:creationId xmlns:a16="http://schemas.microsoft.com/office/drawing/2014/main" id="{5C4508D1-5F0F-335C-A9AC-27C8F2F44A8C}"/>
              </a:ext>
            </a:extLst>
          </p:cNvPr>
          <p:cNvPicPr>
            <a:picLocks noChangeAspect="1"/>
          </p:cNvPicPr>
          <p:nvPr/>
        </p:nvPicPr>
        <p:blipFill rotWithShape="1">
          <a:blip r:embed="rId2">
            <a:extLst>
              <a:ext uri="{28A0092B-C50C-407E-A947-70E740481C1C}">
                <a14:useLocalDpi xmlns:a14="http://schemas.microsoft.com/office/drawing/2010/main" val="0"/>
              </a:ext>
            </a:extLst>
          </a:blip>
          <a:srcRect l="21826" r="20575" b="-2"/>
          <a:stretch/>
        </p:blipFill>
        <p:spPr>
          <a:xfrm>
            <a:off x="633999" y="640081"/>
            <a:ext cx="4001315" cy="5314406"/>
          </a:xfrm>
          <a:prstGeom prst="rect">
            <a:avLst/>
          </a:prstGeom>
        </p:spPr>
      </p:pic>
      <p:cxnSp>
        <p:nvCxnSpPr>
          <p:cNvPr id="31" name="Straight Connector 11">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6D97D50-6174-1D6C-F3B5-D3A2D5F60515}"/>
              </a:ext>
            </a:extLst>
          </p:cNvPr>
          <p:cNvSpPr>
            <a:spLocks noGrp="1"/>
          </p:cNvSpPr>
          <p:nvPr>
            <p:ph idx="1"/>
          </p:nvPr>
        </p:nvSpPr>
        <p:spPr>
          <a:xfrm>
            <a:off x="4974769" y="2198914"/>
            <a:ext cx="6574973" cy="3670180"/>
          </a:xfrm>
        </p:spPr>
        <p:txBody>
          <a:bodyPr>
            <a:normAutofit fontScale="85000" lnSpcReduction="20000"/>
          </a:bodyPr>
          <a:lstStyle/>
          <a:p>
            <a:pPr>
              <a:buFont typeface="Arial" panose="020B0604020202020204" pitchFamily="34" charset="0"/>
              <a:buChar char="•"/>
            </a:pPr>
            <a:r>
              <a:rPr lang="en-US" sz="2900" b="1" dirty="0"/>
              <a:t>MassDEP Regional Offices and Website: </a:t>
            </a:r>
          </a:p>
          <a:p>
            <a:pPr marL="0" indent="0">
              <a:buNone/>
            </a:pPr>
            <a:r>
              <a:rPr lang="en-US" sz="1700" i="1" dirty="0">
                <a:hlinkClick r:id="rId3"/>
              </a:rPr>
              <a:t>https://www.mass.gov/orgs/massachusetts-department-of-environmental-protection</a:t>
            </a:r>
            <a:r>
              <a:rPr lang="en-US" sz="1700" i="1" dirty="0"/>
              <a:t> </a:t>
            </a:r>
          </a:p>
          <a:p>
            <a:endParaRPr lang="en-US" sz="2300" dirty="0"/>
          </a:p>
          <a:p>
            <a:pPr>
              <a:buFont typeface="Arial" panose="020B0604020202020204" pitchFamily="34" charset="0"/>
              <a:buChar char="•"/>
            </a:pPr>
            <a:r>
              <a:rPr lang="en-US" sz="2900" b="1" dirty="0"/>
              <a:t>Call your MassDEP Circuit Rider: </a:t>
            </a:r>
          </a:p>
          <a:p>
            <a:pPr marL="0" indent="0">
              <a:buNone/>
            </a:pPr>
            <a:r>
              <a:rPr lang="en-US" sz="1800" i="1" dirty="0">
                <a:hlinkClick r:id="rId4"/>
              </a:rPr>
              <a:t>https://www.mass.gov/info-details/massdeps-wetlands-circuit-rider-program</a:t>
            </a:r>
            <a:r>
              <a:rPr lang="en-US" sz="1800" i="1" dirty="0"/>
              <a:t> </a:t>
            </a:r>
          </a:p>
          <a:p>
            <a:endParaRPr lang="en-US" sz="2300" dirty="0"/>
          </a:p>
          <a:p>
            <a:pPr>
              <a:buFont typeface="Arial" panose="020B0604020202020204" pitchFamily="34" charset="0"/>
              <a:buChar char="•"/>
            </a:pPr>
            <a:r>
              <a:rPr lang="en-US" sz="2900" b="1" dirty="0"/>
              <a:t>Local Conservation Commission</a:t>
            </a:r>
          </a:p>
          <a:p>
            <a:endParaRPr lang="en-US" sz="2900" b="1" dirty="0"/>
          </a:p>
          <a:p>
            <a:pPr>
              <a:buFont typeface="Arial" panose="020B0604020202020204" pitchFamily="34" charset="0"/>
              <a:buChar char="•"/>
            </a:pPr>
            <a:r>
              <a:rPr lang="en-US" sz="2900" b="1" dirty="0"/>
              <a:t>Association of Massachusetts Wetland Scientists</a:t>
            </a:r>
          </a:p>
          <a:p>
            <a:endParaRPr lang="en-US" sz="1400" dirty="0"/>
          </a:p>
        </p:txBody>
      </p:sp>
      <p:sp>
        <p:nvSpPr>
          <p:cNvPr id="32" name="Rectangle 13">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5">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18253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2C8B5-AAEF-32DB-E037-974056772A0B}"/>
              </a:ext>
            </a:extLst>
          </p:cNvPr>
          <p:cNvSpPr>
            <a:spLocks noGrp="1"/>
          </p:cNvSpPr>
          <p:nvPr>
            <p:ph type="title"/>
          </p:nvPr>
        </p:nvSpPr>
        <p:spPr>
          <a:xfrm>
            <a:off x="1097280" y="286603"/>
            <a:ext cx="10058400" cy="1450757"/>
          </a:xfrm>
        </p:spPr>
        <p:txBody>
          <a:bodyPr>
            <a:normAutofit/>
          </a:bodyPr>
          <a:lstStyle/>
          <a:p>
            <a:r>
              <a:rPr lang="en-US" b="1"/>
              <a:t>Massachusetts Wetlands Protection Act (WPA) and Regulations</a:t>
            </a:r>
          </a:p>
        </p:txBody>
      </p:sp>
      <p:graphicFrame>
        <p:nvGraphicFramePr>
          <p:cNvPr id="6" name="Content Placeholder 2">
            <a:extLst>
              <a:ext uri="{FF2B5EF4-FFF2-40B4-BE49-F238E27FC236}">
                <a16:creationId xmlns:a16="http://schemas.microsoft.com/office/drawing/2014/main" id="{5F8A5058-077E-B17A-4444-56B28BF6433D}"/>
              </a:ext>
            </a:extLst>
          </p:cNvPr>
          <p:cNvGraphicFramePr>
            <a:graphicFrameLocks noGrp="1"/>
          </p:cNvGraphicFramePr>
          <p:nvPr>
            <p:ph idx="1"/>
            <p:extLst>
              <p:ext uri="{D42A27DB-BD31-4B8C-83A1-F6EECF244321}">
                <p14:modId xmlns:p14="http://schemas.microsoft.com/office/powerpoint/2010/main" val="2366484710"/>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4584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10DDF2-F5CA-40A6-8809-5F6AE59A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3E42B5D-6252-BB21-665E-86B0379BAB9F}"/>
              </a:ext>
            </a:extLst>
          </p:cNvPr>
          <p:cNvSpPr>
            <a:spLocks noGrp="1"/>
          </p:cNvSpPr>
          <p:nvPr>
            <p:ph type="title"/>
          </p:nvPr>
        </p:nvSpPr>
        <p:spPr>
          <a:xfrm>
            <a:off x="1097280" y="516835"/>
            <a:ext cx="5977937" cy="1666501"/>
          </a:xfrm>
        </p:spPr>
        <p:txBody>
          <a:bodyPr>
            <a:normAutofit/>
          </a:bodyPr>
          <a:lstStyle/>
          <a:p>
            <a:r>
              <a:rPr lang="en-US" sz="4000" b="1" i="0" u="none" strike="noStrike" baseline="0" dirty="0">
                <a:solidFill>
                  <a:srgbClr val="FFFFFF"/>
                </a:solidFill>
                <a:cs typeface="Calibri" panose="020F0502020204030204" pitchFamily="34" charset="0"/>
              </a:rPr>
              <a:t>310 CMR 10.01(2) </a:t>
            </a:r>
            <a:br>
              <a:rPr lang="en-US" sz="4000" b="1" i="0" u="none" strike="noStrike" baseline="0" dirty="0">
                <a:solidFill>
                  <a:srgbClr val="FFFFFF"/>
                </a:solidFill>
                <a:cs typeface="Calibri" panose="020F0502020204030204" pitchFamily="34" charset="0"/>
              </a:rPr>
            </a:br>
            <a:r>
              <a:rPr lang="en-US" sz="4000" b="1" i="0" u="none" strike="noStrike" baseline="0" dirty="0">
                <a:solidFill>
                  <a:srgbClr val="FFFFFF"/>
                </a:solidFill>
                <a:cs typeface="Calibri" panose="020F0502020204030204" pitchFamily="34" charset="0"/>
              </a:rPr>
              <a:t>Purpose of the WPA</a:t>
            </a:r>
            <a:endParaRPr lang="en-US" sz="4000" b="1" dirty="0">
              <a:solidFill>
                <a:srgbClr val="FFFFFF"/>
              </a:solidFill>
              <a:cs typeface="Calibri" panose="020F0502020204030204" pitchFamily="34" charset="0"/>
            </a:endParaRPr>
          </a:p>
        </p:txBody>
      </p:sp>
      <p:sp>
        <p:nvSpPr>
          <p:cNvPr id="3" name="Content Placeholder 2">
            <a:extLst>
              <a:ext uri="{FF2B5EF4-FFF2-40B4-BE49-F238E27FC236}">
                <a16:creationId xmlns:a16="http://schemas.microsoft.com/office/drawing/2014/main" id="{61078F80-8362-2B05-AD40-EA71B8C13703}"/>
              </a:ext>
            </a:extLst>
          </p:cNvPr>
          <p:cNvSpPr>
            <a:spLocks noGrp="1"/>
          </p:cNvSpPr>
          <p:nvPr>
            <p:ph idx="1"/>
          </p:nvPr>
        </p:nvSpPr>
        <p:spPr>
          <a:xfrm>
            <a:off x="1097279" y="2236304"/>
            <a:ext cx="5977938" cy="4278796"/>
          </a:xfrm>
        </p:spPr>
        <p:txBody>
          <a:bodyPr>
            <a:normAutofit/>
          </a:bodyPr>
          <a:lstStyle/>
          <a:p>
            <a:r>
              <a:rPr lang="en-US" sz="2400" b="0" i="0" u="none" strike="noStrike" baseline="0" dirty="0">
                <a:solidFill>
                  <a:srgbClr val="FFFFFF"/>
                </a:solidFill>
                <a:latin typeface="+mj-lt"/>
              </a:rPr>
              <a:t>Protection of public and private water supply</a:t>
            </a:r>
          </a:p>
          <a:p>
            <a:r>
              <a:rPr lang="en-US" sz="2400" b="0" i="0" u="none" strike="noStrike" baseline="0" dirty="0">
                <a:solidFill>
                  <a:srgbClr val="FFFFFF"/>
                </a:solidFill>
                <a:latin typeface="+mj-lt"/>
              </a:rPr>
              <a:t>Protection of ground water supply</a:t>
            </a:r>
          </a:p>
          <a:p>
            <a:r>
              <a:rPr lang="en-US" sz="2400" b="0" i="0" u="none" strike="noStrike" baseline="0" dirty="0">
                <a:solidFill>
                  <a:srgbClr val="FFFFFF"/>
                </a:solidFill>
                <a:latin typeface="+mj-lt"/>
              </a:rPr>
              <a:t> Flood control prevention</a:t>
            </a:r>
          </a:p>
          <a:p>
            <a:r>
              <a:rPr lang="en-US" sz="2400" b="0" i="0" u="none" strike="noStrike" baseline="0" dirty="0">
                <a:solidFill>
                  <a:srgbClr val="FFFFFF"/>
                </a:solidFill>
                <a:latin typeface="+mj-lt"/>
              </a:rPr>
              <a:t> Storm damage prevention</a:t>
            </a:r>
          </a:p>
          <a:p>
            <a:r>
              <a:rPr lang="en-US" sz="2400" b="0" i="0" u="none" strike="noStrike" baseline="0" dirty="0">
                <a:solidFill>
                  <a:srgbClr val="FFFFFF"/>
                </a:solidFill>
                <a:latin typeface="+mj-lt"/>
              </a:rPr>
              <a:t> Prevention of pollution</a:t>
            </a:r>
          </a:p>
          <a:p>
            <a:r>
              <a:rPr lang="en-US" sz="2400" b="0" i="0" u="none" strike="noStrike" baseline="0" dirty="0">
                <a:solidFill>
                  <a:srgbClr val="FFFFFF"/>
                </a:solidFill>
                <a:latin typeface="+mj-lt"/>
              </a:rPr>
              <a:t> Protection of land containing shellfish</a:t>
            </a:r>
          </a:p>
          <a:p>
            <a:r>
              <a:rPr lang="en-US" sz="2400" b="0" i="0" u="none" strike="noStrike" baseline="0" dirty="0">
                <a:solidFill>
                  <a:srgbClr val="FFFFFF"/>
                </a:solidFill>
                <a:latin typeface="+mj-lt"/>
              </a:rPr>
              <a:t> Protection of fisheries</a:t>
            </a:r>
          </a:p>
          <a:p>
            <a:r>
              <a:rPr lang="en-US" sz="2400" b="0" i="0" u="none" strike="noStrike" baseline="0" dirty="0">
                <a:solidFill>
                  <a:srgbClr val="FFFFFF"/>
                </a:solidFill>
                <a:latin typeface="+mj-lt"/>
              </a:rPr>
              <a:t> Protection of wildlife habitat</a:t>
            </a:r>
            <a:endParaRPr lang="en-US" sz="2400" dirty="0">
              <a:solidFill>
                <a:srgbClr val="FFFFFF"/>
              </a:solidFill>
              <a:latin typeface="+mj-lt"/>
            </a:endParaRPr>
          </a:p>
        </p:txBody>
      </p:sp>
      <p:sp>
        <p:nvSpPr>
          <p:cNvPr id="11" name="Rectangle 10">
            <a:extLst>
              <a:ext uri="{FF2B5EF4-FFF2-40B4-BE49-F238E27FC236}">
                <a16:creationId xmlns:a16="http://schemas.microsoft.com/office/drawing/2014/main" id="{2C2AE254-A553-4FCD-A670-3D2B2A10F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Lighthouse at the beach">
            <a:extLst>
              <a:ext uri="{FF2B5EF4-FFF2-40B4-BE49-F238E27FC236}">
                <a16:creationId xmlns:a16="http://schemas.microsoft.com/office/drawing/2014/main" id="{339BD5D4-7E8B-951E-02F6-0E1541161FB8}"/>
              </a:ext>
            </a:extLst>
          </p:cNvPr>
          <p:cNvPicPr>
            <a:picLocks noChangeAspect="1"/>
          </p:cNvPicPr>
          <p:nvPr/>
        </p:nvPicPr>
        <p:blipFill rotWithShape="1">
          <a:blip r:embed="rId2">
            <a:extLst>
              <a:ext uri="{28A0092B-C50C-407E-A947-70E740481C1C}">
                <a14:useLocalDpi xmlns:a14="http://schemas.microsoft.com/office/drawing/2010/main" val="0"/>
              </a:ext>
            </a:extLst>
          </a:blip>
          <a:srcRect l="29037" r="27386" b="1"/>
          <a:stretch/>
        </p:blipFill>
        <p:spPr>
          <a:xfrm>
            <a:off x="7611902" y="10"/>
            <a:ext cx="4580097" cy="6857990"/>
          </a:xfrm>
          <a:prstGeom prst="rect">
            <a:avLst/>
          </a:prstGeom>
        </p:spPr>
      </p:pic>
    </p:spTree>
    <p:extLst>
      <p:ext uri="{BB962C8B-B14F-4D97-AF65-F5344CB8AC3E}">
        <p14:creationId xmlns:p14="http://schemas.microsoft.com/office/powerpoint/2010/main" val="2178587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6A38BC-E72D-52E1-2BF5-B86B8BAC465C}"/>
              </a:ext>
            </a:extLst>
          </p:cNvPr>
          <p:cNvSpPr>
            <a:spLocks noGrp="1"/>
          </p:cNvSpPr>
          <p:nvPr>
            <p:ph type="title"/>
          </p:nvPr>
        </p:nvSpPr>
        <p:spPr>
          <a:xfrm>
            <a:off x="492370" y="516835"/>
            <a:ext cx="3084844" cy="5772840"/>
          </a:xfrm>
        </p:spPr>
        <p:txBody>
          <a:bodyPr anchor="ctr">
            <a:normAutofit/>
          </a:bodyPr>
          <a:lstStyle/>
          <a:p>
            <a:r>
              <a:rPr lang="en-US" sz="3600" b="1" i="0" u="none" strike="noStrike" baseline="0">
                <a:solidFill>
                  <a:srgbClr val="FFFFFF"/>
                </a:solidFill>
                <a:latin typeface="Calibri Light" panose="020F0302020204030204" pitchFamily="34" charset="0"/>
                <a:cs typeface="Calibri Light" panose="020F0302020204030204" pitchFamily="34" charset="0"/>
              </a:rPr>
              <a:t>Areas Subject to Protection (310 CMR 10.02):</a:t>
            </a:r>
            <a:endParaRPr lang="en-US" sz="3600" b="1">
              <a:solidFill>
                <a:srgbClr val="FFFFFF"/>
              </a:solidFill>
              <a:latin typeface="Calibri Light" panose="020F0302020204030204" pitchFamily="34" charset="0"/>
              <a:cs typeface="Calibri Light" panose="020F0302020204030204" pitchFamily="34" charset="0"/>
            </a:endParaRPr>
          </a:p>
        </p:txBody>
      </p:sp>
      <p:sp>
        <p:nvSpPr>
          <p:cNvPr id="22" name="Rectangle 12">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3" name="Content Placeholder 2">
            <a:extLst>
              <a:ext uri="{FF2B5EF4-FFF2-40B4-BE49-F238E27FC236}">
                <a16:creationId xmlns:a16="http://schemas.microsoft.com/office/drawing/2014/main" id="{FFA335D1-CCF3-813F-EAAF-385E361DBF29}"/>
              </a:ext>
            </a:extLst>
          </p:cNvPr>
          <p:cNvGraphicFramePr>
            <a:graphicFrameLocks noGrp="1"/>
          </p:cNvGraphicFramePr>
          <p:nvPr>
            <p:ph idx="1"/>
            <p:extLst>
              <p:ext uri="{D42A27DB-BD31-4B8C-83A1-F6EECF244321}">
                <p14:modId xmlns:p14="http://schemas.microsoft.com/office/powerpoint/2010/main" val="2301451397"/>
              </p:ext>
            </p:extLst>
          </p:nvPr>
        </p:nvGraphicFramePr>
        <p:xfrm>
          <a:off x="4741863" y="285226"/>
          <a:ext cx="6797675" cy="6274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833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FAF7-82C8-FF15-CCCD-DC88E7B1AB26}"/>
              </a:ext>
            </a:extLst>
          </p:cNvPr>
          <p:cNvSpPr>
            <a:spLocks noGrp="1"/>
          </p:cNvSpPr>
          <p:nvPr>
            <p:ph type="title"/>
          </p:nvPr>
        </p:nvSpPr>
        <p:spPr>
          <a:xfrm>
            <a:off x="1097280" y="286603"/>
            <a:ext cx="10058400" cy="1450757"/>
          </a:xfrm>
        </p:spPr>
        <p:txBody>
          <a:bodyPr>
            <a:normAutofit/>
          </a:bodyPr>
          <a:lstStyle/>
          <a:p>
            <a:r>
              <a:rPr lang="en-US" b="1" i="0" u="none" strike="noStrike" baseline="0">
                <a:latin typeface="Calibri Light" panose="020F0302020204030204" pitchFamily="34" charset="0"/>
                <a:cs typeface="Calibri Light" panose="020F0302020204030204" pitchFamily="34" charset="0"/>
              </a:rPr>
              <a:t>Inland Wetlands (Freshwater)</a:t>
            </a:r>
            <a:endParaRPr lang="en-US" b="1">
              <a:latin typeface="Calibri Light" panose="020F0302020204030204" pitchFamily="34" charset="0"/>
              <a:cs typeface="Calibri Light" panose="020F0302020204030204" pitchFamily="34" charset="0"/>
            </a:endParaRPr>
          </a:p>
        </p:txBody>
      </p:sp>
      <p:graphicFrame>
        <p:nvGraphicFramePr>
          <p:cNvPr id="5" name="Content Placeholder 2">
            <a:extLst>
              <a:ext uri="{FF2B5EF4-FFF2-40B4-BE49-F238E27FC236}">
                <a16:creationId xmlns:a16="http://schemas.microsoft.com/office/drawing/2014/main" id="{264B2AC1-5D5F-AEF4-0B29-7A286B6442EF}"/>
              </a:ext>
            </a:extLst>
          </p:cNvPr>
          <p:cNvGraphicFramePr>
            <a:graphicFrameLocks noGrp="1"/>
          </p:cNvGraphicFramePr>
          <p:nvPr>
            <p:ph idx="1"/>
            <p:extLst>
              <p:ext uri="{D42A27DB-BD31-4B8C-83A1-F6EECF244321}">
                <p14:modId xmlns:p14="http://schemas.microsoft.com/office/powerpoint/2010/main" val="401036609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4064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A46F78-004D-6C06-F77E-9034AA9FE7B4}"/>
              </a:ext>
            </a:extLst>
          </p:cNvPr>
          <p:cNvSpPr>
            <a:spLocks noGrp="1"/>
          </p:cNvSpPr>
          <p:nvPr>
            <p:ph type="title"/>
          </p:nvPr>
        </p:nvSpPr>
        <p:spPr>
          <a:xfrm>
            <a:off x="206620" y="631135"/>
            <a:ext cx="3084844" cy="1102415"/>
          </a:xfrm>
        </p:spPr>
        <p:txBody>
          <a:bodyPr>
            <a:normAutofit/>
          </a:bodyPr>
          <a:lstStyle/>
          <a:p>
            <a:r>
              <a:rPr lang="en-US" sz="3600" b="1" dirty="0">
                <a:solidFill>
                  <a:srgbClr val="FFFFFF"/>
                </a:solidFill>
              </a:rPr>
              <a:t>Riverfront Area</a:t>
            </a:r>
          </a:p>
        </p:txBody>
      </p:sp>
      <p:sp>
        <p:nvSpPr>
          <p:cNvPr id="3" name="Content Placeholder 2">
            <a:extLst>
              <a:ext uri="{FF2B5EF4-FFF2-40B4-BE49-F238E27FC236}">
                <a16:creationId xmlns:a16="http://schemas.microsoft.com/office/drawing/2014/main" id="{657934A2-0381-ADD6-413B-ABE37322D96D}"/>
              </a:ext>
            </a:extLst>
          </p:cNvPr>
          <p:cNvSpPr>
            <a:spLocks noGrp="1"/>
          </p:cNvSpPr>
          <p:nvPr>
            <p:ph idx="1"/>
          </p:nvPr>
        </p:nvSpPr>
        <p:spPr>
          <a:xfrm>
            <a:off x="206620" y="1733550"/>
            <a:ext cx="3679580" cy="4255769"/>
          </a:xfrm>
        </p:spPr>
        <p:txBody>
          <a:bodyPr>
            <a:normAutofit/>
          </a:bodyPr>
          <a:lstStyle/>
          <a:p>
            <a:pPr>
              <a:buClr>
                <a:schemeClr val="bg1"/>
              </a:buClr>
              <a:buFont typeface="Arial" panose="020B0604020202020204" pitchFamily="34" charset="0"/>
              <a:buChar char="•"/>
            </a:pPr>
            <a:r>
              <a:rPr lang="en-US" sz="2400" b="0" i="0" u="none" strike="noStrike" baseline="0" dirty="0">
                <a:solidFill>
                  <a:srgbClr val="FFFFFF"/>
                </a:solidFill>
                <a:latin typeface="+mj-lt"/>
              </a:rPr>
              <a:t>200 feet from a perennial river or stream</a:t>
            </a:r>
          </a:p>
          <a:p>
            <a:pPr>
              <a:buClr>
                <a:schemeClr val="bg1"/>
              </a:buClr>
              <a:buFont typeface="Arial" panose="020B0604020202020204" pitchFamily="34" charset="0"/>
              <a:buChar char="•"/>
            </a:pPr>
            <a:r>
              <a:rPr lang="en-US" sz="2400" b="0" i="0" u="none" strike="noStrike" baseline="0" dirty="0">
                <a:solidFill>
                  <a:srgbClr val="FFFFFF"/>
                </a:solidFill>
                <a:latin typeface="+mj-lt"/>
              </a:rPr>
              <a:t>measured horizontally from mean annual high-water level</a:t>
            </a:r>
          </a:p>
          <a:p>
            <a:pPr>
              <a:buClr>
                <a:schemeClr val="bg1"/>
              </a:buClr>
              <a:buFont typeface="Arial" panose="020B0604020202020204" pitchFamily="34" charset="0"/>
              <a:buChar char="•"/>
            </a:pPr>
            <a:r>
              <a:rPr lang="en-US" sz="2400" b="0" i="0" u="none" strike="noStrike" baseline="0" dirty="0">
                <a:solidFill>
                  <a:srgbClr val="FFFFFF"/>
                </a:solidFill>
                <a:latin typeface="+mj-lt"/>
              </a:rPr>
              <a:t>Does not have a buffer zone</a:t>
            </a:r>
          </a:p>
          <a:p>
            <a:pPr>
              <a:buClr>
                <a:schemeClr val="bg1"/>
              </a:buClr>
              <a:buFont typeface="Arial" panose="020B0604020202020204" pitchFamily="34" charset="0"/>
              <a:buChar char="•"/>
            </a:pPr>
            <a:r>
              <a:rPr lang="en-US" sz="2400" b="0" i="0" u="none" strike="noStrike" baseline="0" dirty="0">
                <a:solidFill>
                  <a:srgbClr val="FFFFFF"/>
                </a:solidFill>
                <a:latin typeface="+mj-lt"/>
              </a:rPr>
              <a:t>Is a wetland resource area</a:t>
            </a:r>
            <a:endParaRPr lang="en-US" sz="2400" dirty="0">
              <a:solidFill>
                <a:srgbClr val="FFFFFF"/>
              </a:solidFill>
              <a:latin typeface="+mj-lt"/>
            </a:endParaRPr>
          </a:p>
        </p:txBody>
      </p:sp>
      <p:pic>
        <p:nvPicPr>
          <p:cNvPr id="5" name="Picture 4" descr="A picture containing text, outdoor, wave&#10;&#10;Description automatically generated">
            <a:extLst>
              <a:ext uri="{FF2B5EF4-FFF2-40B4-BE49-F238E27FC236}">
                <a16:creationId xmlns:a16="http://schemas.microsoft.com/office/drawing/2014/main" id="{F78AE801-7077-59BB-E104-C5934A8F702A}"/>
              </a:ext>
            </a:extLst>
          </p:cNvPr>
          <p:cNvPicPr>
            <a:picLocks noChangeAspect="1"/>
          </p:cNvPicPr>
          <p:nvPr/>
        </p:nvPicPr>
        <p:blipFill rotWithShape="1">
          <a:blip r:embed="rId2">
            <a:extLst>
              <a:ext uri="{28A0092B-C50C-407E-A947-70E740481C1C}">
                <a14:useLocalDpi xmlns:a14="http://schemas.microsoft.com/office/drawing/2010/main" val="0"/>
              </a:ext>
            </a:extLst>
          </a:blip>
          <a:srcRect l="5646" r="4464" b="-1"/>
          <a:stretch/>
        </p:blipFill>
        <p:spPr>
          <a:xfrm>
            <a:off x="4075043" y="10"/>
            <a:ext cx="8111272" cy="6857990"/>
          </a:xfrm>
          <a:prstGeom prst="rect">
            <a:avLst/>
          </a:prstGeom>
        </p:spPr>
      </p:pic>
      <p:sp>
        <p:nvSpPr>
          <p:cNvPr id="31" name="Rectangle 1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90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9C45C-104B-8722-5F41-7C4EC975996B}"/>
              </a:ext>
            </a:extLst>
          </p:cNvPr>
          <p:cNvSpPr>
            <a:spLocks noGrp="1"/>
          </p:cNvSpPr>
          <p:nvPr>
            <p:ph type="title"/>
          </p:nvPr>
        </p:nvSpPr>
        <p:spPr/>
        <p:txBody>
          <a:bodyPr>
            <a:normAutofit/>
          </a:bodyPr>
          <a:lstStyle/>
          <a:p>
            <a:r>
              <a:rPr lang="en-US" sz="4800" b="1" dirty="0"/>
              <a:t>Coastal Wetlands</a:t>
            </a:r>
          </a:p>
        </p:txBody>
      </p:sp>
      <p:sp>
        <p:nvSpPr>
          <p:cNvPr id="3" name="Content Placeholder 2">
            <a:extLst>
              <a:ext uri="{FF2B5EF4-FFF2-40B4-BE49-F238E27FC236}">
                <a16:creationId xmlns:a16="http://schemas.microsoft.com/office/drawing/2014/main" id="{C1B40A10-B2F9-8E36-1B98-3FC5A84D0A1B}"/>
              </a:ext>
            </a:extLst>
          </p:cNvPr>
          <p:cNvSpPr>
            <a:spLocks noGrp="1"/>
          </p:cNvSpPr>
          <p:nvPr>
            <p:ph idx="1"/>
          </p:nvPr>
        </p:nvSpPr>
        <p:spPr/>
        <p:txBody>
          <a:bodyPr>
            <a:normAutofit lnSpcReduction="10000"/>
          </a:bodyPr>
          <a:lstStyle/>
          <a:p>
            <a:pPr algn="l"/>
            <a:r>
              <a:rPr lang="en-US" sz="3200" b="0" i="0" u="none" strike="noStrike" baseline="0" dirty="0">
                <a:latin typeface="Calibri Light" panose="020F0302020204030204" pitchFamily="34" charset="0"/>
                <a:cs typeface="Calibri Light" panose="020F0302020204030204" pitchFamily="34" charset="0"/>
              </a:rPr>
              <a:t>Salt marsh</a:t>
            </a:r>
          </a:p>
          <a:p>
            <a:pPr algn="l"/>
            <a:r>
              <a:rPr lang="en-US" sz="3200" b="0" i="0" u="none" strike="noStrike" baseline="0" dirty="0">
                <a:latin typeface="Calibri Light" panose="020F0302020204030204" pitchFamily="34" charset="0"/>
                <a:cs typeface="Calibri Light" panose="020F0302020204030204" pitchFamily="34" charset="0"/>
              </a:rPr>
              <a:t>Beach</a:t>
            </a:r>
          </a:p>
          <a:p>
            <a:pPr algn="l"/>
            <a:r>
              <a:rPr lang="en-US" sz="3200" b="0" i="0" u="none" strike="noStrike" baseline="0" dirty="0">
                <a:latin typeface="Calibri Light" panose="020F0302020204030204" pitchFamily="34" charset="0"/>
                <a:cs typeface="Calibri Light" panose="020F0302020204030204" pitchFamily="34" charset="0"/>
              </a:rPr>
              <a:t>Dune</a:t>
            </a:r>
          </a:p>
          <a:p>
            <a:pPr algn="l"/>
            <a:r>
              <a:rPr lang="en-US" sz="3200" b="0" i="0" u="none" strike="noStrike" baseline="0" dirty="0">
                <a:latin typeface="Calibri Light" panose="020F0302020204030204" pitchFamily="34" charset="0"/>
                <a:cs typeface="Calibri Light" panose="020F0302020204030204" pitchFamily="34" charset="0"/>
              </a:rPr>
              <a:t>Coastal Bank</a:t>
            </a:r>
          </a:p>
          <a:p>
            <a:pPr algn="l"/>
            <a:r>
              <a:rPr lang="en-US" sz="3200" b="0" i="0" u="none" strike="noStrike" baseline="0" dirty="0">
                <a:latin typeface="Calibri Light" panose="020F0302020204030204" pitchFamily="34" charset="0"/>
                <a:cs typeface="Calibri Light" panose="020F0302020204030204" pitchFamily="34" charset="0"/>
              </a:rPr>
              <a:t>Flat (mud flat)</a:t>
            </a:r>
          </a:p>
          <a:p>
            <a:pPr algn="l"/>
            <a:r>
              <a:rPr lang="en-US" sz="3200" b="0" i="0" u="none" strike="noStrike" baseline="0" dirty="0">
                <a:latin typeface="Calibri Light" panose="020F0302020204030204" pitchFamily="34" charset="0"/>
                <a:cs typeface="Calibri Light" panose="020F0302020204030204" pitchFamily="34" charset="0"/>
              </a:rPr>
              <a:t>Land Under the Ocean</a:t>
            </a:r>
          </a:p>
          <a:p>
            <a:pPr algn="l"/>
            <a:r>
              <a:rPr lang="en-US" sz="3200" b="0" i="0" u="none" strike="noStrike" baseline="0" dirty="0">
                <a:latin typeface="Calibri Light" panose="020F0302020204030204" pitchFamily="34" charset="0"/>
                <a:cs typeface="Calibri Light" panose="020F0302020204030204" pitchFamily="34" charset="0"/>
              </a:rPr>
              <a:t>Land Subject to Coastal Storm Flowage</a:t>
            </a:r>
            <a:endParaRPr lang="en-US" sz="3600" dirty="0">
              <a:latin typeface="Calibri Light" panose="020F0302020204030204" pitchFamily="34" charset="0"/>
              <a:cs typeface="Calibri Light" panose="020F0302020204030204" pitchFamily="34" charset="0"/>
            </a:endParaRPr>
          </a:p>
        </p:txBody>
      </p:sp>
      <p:pic>
        <p:nvPicPr>
          <p:cNvPr id="5" name="Picture 4" descr="A picture containing text, grass, screenshot&#10;&#10;Description automatically generated">
            <a:extLst>
              <a:ext uri="{FF2B5EF4-FFF2-40B4-BE49-F238E27FC236}">
                <a16:creationId xmlns:a16="http://schemas.microsoft.com/office/drawing/2014/main" id="{C5F48A05-056D-72C6-5B59-D5524FE1D6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281" y="147298"/>
            <a:ext cx="4147692" cy="3184665"/>
          </a:xfrm>
          <a:prstGeom prst="rect">
            <a:avLst/>
          </a:prstGeom>
        </p:spPr>
      </p:pic>
      <p:pic>
        <p:nvPicPr>
          <p:cNvPr id="7" name="Picture 6" descr="A picture containing outdoor, grass, dirt&#10;&#10;Description automatically generated">
            <a:extLst>
              <a:ext uri="{FF2B5EF4-FFF2-40B4-BE49-F238E27FC236}">
                <a16:creationId xmlns:a16="http://schemas.microsoft.com/office/drawing/2014/main" id="{7B4B0929-CE62-CD9C-4574-9AFF064F7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280" y="2927593"/>
            <a:ext cx="4147693" cy="3136990"/>
          </a:xfrm>
          <a:prstGeom prst="rect">
            <a:avLst/>
          </a:prstGeom>
        </p:spPr>
      </p:pic>
    </p:spTree>
    <p:extLst>
      <p:ext uri="{BB962C8B-B14F-4D97-AF65-F5344CB8AC3E}">
        <p14:creationId xmlns:p14="http://schemas.microsoft.com/office/powerpoint/2010/main" val="45700301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
  <TotalTime>1931</TotalTime>
  <Words>1753</Words>
  <Application>Microsoft Office PowerPoint</Application>
  <PresentationFormat>Widescreen</PresentationFormat>
  <Paragraphs>160</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Retrospect</vt:lpstr>
      <vt:lpstr>The MA Wetlands Regulations &amp; the  MA Contingency Plan</vt:lpstr>
      <vt:lpstr>Introduction</vt:lpstr>
      <vt:lpstr>Massachusetts Contingency Plan  (310 CMR 40)</vt:lpstr>
      <vt:lpstr>Massachusetts Wetlands Protection Act (WPA) and Regulations</vt:lpstr>
      <vt:lpstr>310 CMR 10.01(2)  Purpose of the WPA</vt:lpstr>
      <vt:lpstr>Areas Subject to Protection (310 CMR 10.02):</vt:lpstr>
      <vt:lpstr>Inland Wetlands (Freshwater)</vt:lpstr>
      <vt:lpstr>Riverfront Area</vt:lpstr>
      <vt:lpstr>Coastal Wetlands</vt:lpstr>
      <vt:lpstr>Buffer Zone</vt:lpstr>
      <vt:lpstr>PowerPoint Presentation</vt:lpstr>
      <vt:lpstr>MassMapper Layers: DEP Wetlands Linear Features and DEP Wetlands Detailed</vt:lpstr>
      <vt:lpstr>MassMapper: Historical Aerials</vt:lpstr>
      <vt:lpstr>PowerPoint Presentation</vt:lpstr>
      <vt:lpstr>Activities Subject to Regulation</vt:lpstr>
      <vt:lpstr>Alter: change the condition of</vt:lpstr>
      <vt:lpstr>Activities Outside Jurisdiction</vt:lpstr>
      <vt:lpstr>Minor activities/exemptions for work in Buffer Zone*</vt:lpstr>
      <vt:lpstr>PowerPoint Presentation</vt:lpstr>
      <vt:lpstr>10.06 Emergencies</vt:lpstr>
      <vt:lpstr>10.06 Emergencies  – Immediate Response Actions</vt:lpstr>
      <vt:lpstr>10.06  Emergencies  – Immediate Response Actions Continued</vt:lpstr>
      <vt:lpstr>Permitting Procedures</vt:lpstr>
      <vt:lpstr>Notice of Intent</vt:lpstr>
      <vt:lpstr>Limited Projects Provisions   310 CMR 10.53(3)(q)</vt:lpstr>
      <vt:lpstr>310 CMR 10.53(3)(q) Alternatives Analysis</vt:lpstr>
      <vt:lpstr>Limited Projects Provisions  Continued  310 CMR 10.53(3)(q)</vt:lpstr>
      <vt:lpstr>Maximum Extent Practicable  under 310 CMR 10.53(3)(q)</vt:lpstr>
      <vt:lpstr>10.03(7) Fees</vt:lpstr>
      <vt:lpstr>Appeals</vt:lpstr>
      <vt:lpstr>Additional Procedural Regulations</vt:lpstr>
      <vt:lpstr>More information?  Project specific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Rhodes, Lisa (DEP)</dc:creator>
  <cp:lastModifiedBy>Milliman, Alison</cp:lastModifiedBy>
  <cp:revision>6</cp:revision>
  <dcterms:created xsi:type="dcterms:W3CDTF">2021-11-15T23:05:34Z</dcterms:created>
  <dcterms:modified xsi:type="dcterms:W3CDTF">2023-03-14T20:18:44Z</dcterms:modified>
</cp:coreProperties>
</file>